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326" r:id="rId2"/>
    <p:sldId id="434" r:id="rId3"/>
    <p:sldId id="285" r:id="rId4"/>
    <p:sldId id="356" r:id="rId5"/>
    <p:sldId id="435" r:id="rId6"/>
    <p:sldId id="397" r:id="rId7"/>
    <p:sldId id="414" r:id="rId8"/>
    <p:sldId id="431" r:id="rId9"/>
    <p:sldId id="264" r:id="rId10"/>
    <p:sldId id="399" r:id="rId11"/>
    <p:sldId id="436" r:id="rId12"/>
    <p:sldId id="265" r:id="rId13"/>
    <p:sldId id="331" r:id="rId14"/>
    <p:sldId id="259" r:id="rId15"/>
    <p:sldId id="258" r:id="rId16"/>
  </p:sldIdLst>
  <p:sldSz cx="12192000" cy="6858000"/>
  <p:notesSz cx="6858000" cy="9144000"/>
  <p:defaultTextStyle>
    <a:defPPr>
      <a:defRPr lang="zh-CN"/>
    </a:defPPr>
    <a:lvl1pPr marL="0" lvl="0" indent="0" algn="l" defTabSz="121914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07875" lvl="1" indent="-150699" algn="l" defTabSz="121914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17446" lvl="2" indent="-303091" algn="l" defTabSz="121914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27016" lvl="3" indent="-455483" algn="l" defTabSz="121914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36586" lvl="4" indent="-607875" algn="l" defTabSz="121914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3047848" lvl="5" indent="-607875" algn="l" defTabSz="121914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3657418" lvl="6" indent="-607875" algn="l" defTabSz="121914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4266987" lvl="7" indent="-607875" algn="l" defTabSz="121914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4876557" lvl="8" indent="-607875" algn="l" defTabSz="121914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F5ED"/>
    <a:srgbClr val="E60013"/>
    <a:srgbClr val="8EC0B9"/>
    <a:srgbClr val="57B4C5"/>
    <a:srgbClr val="0000FF"/>
    <a:srgbClr val="FFFFFF"/>
    <a:srgbClr val="000000"/>
    <a:srgbClr val="EFE188"/>
    <a:srgbClr val="56C4F9"/>
    <a:srgbClr val="F2E9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420" autoAdjust="0"/>
    <p:restoredTop sz="96274" autoAdjust="0"/>
  </p:normalViewPr>
  <p:slideViewPr>
    <p:cSldViewPr snapToGrid="0" showGuides="1">
      <p:cViewPr varScale="1">
        <p:scale>
          <a:sx n="61" d="100"/>
          <a:sy n="61" d="100"/>
        </p:scale>
        <p:origin x="78" y="1212"/>
      </p:cViewPr>
      <p:guideLst>
        <p:guide orient="horz" pos="2160"/>
        <p:guide pos="381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 showFormatting="0">
    <p:cViewPr varScale="1">
      <p:scale>
        <a:sx n="100" d="100"/>
        <a:sy n="10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0EFD8F5-B2C0-4A15-AE24-C643F9DA750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2025/11/15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</a:p>
          <a:p>
            <a:pPr marL="45593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313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033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753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>
              <a:buNone/>
            </a:pPr>
            <a:fld id="{9A0DB2DC-4C9A-4742-B13C-FB6460FD3503}" type="slidenum">
              <a:rPr lang="zh-CN" altLang="en-US" sz="1200" dirty="0"/>
              <a:t>‹#›</a:t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7875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446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7016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6586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848" algn="l" defTabSz="121914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418" algn="l" defTabSz="121914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987" algn="l" defTabSz="121914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557" algn="l" defTabSz="121914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433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  <p:sp>
        <p:nvSpPr>
          <p:cNvPr id="1434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/>
            <a:fld id="{9A0DB2DC-4C9A-4742-B13C-FB6460FD3503}" type="slidenum">
              <a:rPr lang="zh-CN" altLang="en-US" sz="1200" dirty="0"/>
              <a:t>1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638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  <p:sp>
        <p:nvSpPr>
          <p:cNvPr id="1638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/>
            <a:fld id="{9A0DB2DC-4C9A-4742-B13C-FB6460FD3503}" type="slidenum">
              <a:rPr lang="zh-CN" altLang="en-US" sz="1200" dirty="0"/>
              <a:t>3</a:t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:a16="http://schemas.microsoft.com/office/drawing/2014/main" id="{B1568D65-F29F-4941-8609-C220DFAFB91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9B09B6A6-F22B-C1F8-B687-209CAD1E70F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9006" y="88847"/>
            <a:ext cx="781343" cy="765888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8ED0F8AF-A09C-0A56-5258-1EDBBED2234A}"/>
              </a:ext>
            </a:extLst>
          </p:cNvPr>
          <p:cNvGrpSpPr/>
          <p:nvPr userDrawn="1"/>
        </p:nvGrpSpPr>
        <p:grpSpPr>
          <a:xfrm>
            <a:off x="321626" y="379951"/>
            <a:ext cx="2755222" cy="690552"/>
            <a:chOff x="321626" y="379951"/>
            <a:chExt cx="2755222" cy="690552"/>
          </a:xfrm>
        </p:grpSpPr>
        <p:sp>
          <p:nvSpPr>
            <p:cNvPr id="8" name="Block Arc 15">
              <a:extLst>
                <a:ext uri="{FF2B5EF4-FFF2-40B4-BE49-F238E27FC236}">
                  <a16:creationId xmlns:a16="http://schemas.microsoft.com/office/drawing/2014/main" id="{E76514EF-6F8F-A973-5A48-369B13E485B5}"/>
                </a:ext>
              </a:extLst>
            </p:cNvPr>
            <p:cNvSpPr/>
            <p:nvPr/>
          </p:nvSpPr>
          <p:spPr>
            <a:xfrm>
              <a:off x="373026" y="379951"/>
              <a:ext cx="573411" cy="537578"/>
            </a:xfrm>
            <a:custGeom>
              <a:avLst/>
              <a:gdLst>
                <a:gd name="T0" fmla="*/ 11200 w 12800"/>
                <a:gd name="T1" fmla="*/ 0 h 12000"/>
                <a:gd name="T2" fmla="*/ 6606 w 12800"/>
                <a:gd name="T3" fmla="*/ 1715 h 12000"/>
                <a:gd name="T4" fmla="*/ 6194 w 12800"/>
                <a:gd name="T5" fmla="*/ 1715 h 12000"/>
                <a:gd name="T6" fmla="*/ 1600 w 12800"/>
                <a:gd name="T7" fmla="*/ 0 h 12000"/>
                <a:gd name="T8" fmla="*/ 0 w 12800"/>
                <a:gd name="T9" fmla="*/ 8800 h 12000"/>
                <a:gd name="T10" fmla="*/ 5006 w 12800"/>
                <a:gd name="T11" fmla="*/ 11886 h 12000"/>
                <a:gd name="T12" fmla="*/ 6400 w 12800"/>
                <a:gd name="T13" fmla="*/ 11771 h 12000"/>
                <a:gd name="T14" fmla="*/ 7794 w 12800"/>
                <a:gd name="T15" fmla="*/ 11886 h 12000"/>
                <a:gd name="T16" fmla="*/ 12800 w 12800"/>
                <a:gd name="T17" fmla="*/ 8800 h 12000"/>
                <a:gd name="T18" fmla="*/ 12097 w 12800"/>
                <a:gd name="T19" fmla="*/ 275 h 12000"/>
                <a:gd name="T20" fmla="*/ 1600 w 12800"/>
                <a:gd name="T21" fmla="*/ 8800 h 12000"/>
                <a:gd name="T22" fmla="*/ 5600 w 12800"/>
                <a:gd name="T23" fmla="*/ 3200 h 12000"/>
                <a:gd name="T24" fmla="*/ 11200 w 12800"/>
                <a:gd name="T25" fmla="*/ 8800 h 12000"/>
                <a:gd name="T26" fmla="*/ 7200 w 12800"/>
                <a:gd name="T27" fmla="*/ 3200 h 12000"/>
                <a:gd name="T28" fmla="*/ 11200 w 12800"/>
                <a:gd name="T29" fmla="*/ 8800 h 12000"/>
                <a:gd name="T30" fmla="*/ 2400 w 12800"/>
                <a:gd name="T31" fmla="*/ 2720 h 12000"/>
                <a:gd name="T32" fmla="*/ 4800 w 12800"/>
                <a:gd name="T33" fmla="*/ 4480 h 12000"/>
                <a:gd name="T34" fmla="*/ 4800 w 12800"/>
                <a:gd name="T35" fmla="*/ 5280 h 12000"/>
                <a:gd name="T36" fmla="*/ 2400 w 12800"/>
                <a:gd name="T37" fmla="*/ 5120 h 12000"/>
                <a:gd name="T38" fmla="*/ 4800 w 12800"/>
                <a:gd name="T39" fmla="*/ 5280 h 12000"/>
                <a:gd name="T40" fmla="*/ 2400 w 12800"/>
                <a:gd name="T41" fmla="*/ 5920 h 12000"/>
                <a:gd name="T42" fmla="*/ 4800 w 12800"/>
                <a:gd name="T43" fmla="*/ 7680 h 12000"/>
                <a:gd name="T44" fmla="*/ 4800 w 12800"/>
                <a:gd name="T45" fmla="*/ 8480 h 12000"/>
                <a:gd name="T46" fmla="*/ 2400 w 12800"/>
                <a:gd name="T47" fmla="*/ 8320 h 12000"/>
                <a:gd name="T48" fmla="*/ 4800 w 12800"/>
                <a:gd name="T49" fmla="*/ 8480 h 12000"/>
                <a:gd name="T50" fmla="*/ 8000 w 12800"/>
                <a:gd name="T51" fmla="*/ 8480 h 12000"/>
                <a:gd name="T52" fmla="*/ 10400 w 12800"/>
                <a:gd name="T53" fmla="*/ 8321 h 12000"/>
                <a:gd name="T54" fmla="*/ 10400 w 12800"/>
                <a:gd name="T55" fmla="*/ 5920 h 12000"/>
                <a:gd name="T56" fmla="*/ 8000 w 12800"/>
                <a:gd name="T57" fmla="*/ 7680 h 12000"/>
                <a:gd name="T58" fmla="*/ 10400 w 12800"/>
                <a:gd name="T59" fmla="*/ 5920 h 12000"/>
                <a:gd name="T60" fmla="*/ 8000 w 12800"/>
                <a:gd name="T61" fmla="*/ 5280 h 12000"/>
                <a:gd name="T62" fmla="*/ 10400 w 12800"/>
                <a:gd name="T63" fmla="*/ 5120 h 12000"/>
                <a:gd name="T64" fmla="*/ 10400 w 12800"/>
                <a:gd name="T65" fmla="*/ 2720 h 12000"/>
                <a:gd name="T66" fmla="*/ 8000 w 12800"/>
                <a:gd name="T67" fmla="*/ 4480 h 12000"/>
                <a:gd name="T68" fmla="*/ 10400 w 12800"/>
                <a:gd name="T69" fmla="*/ 272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00" h="12000">
                  <a:moveTo>
                    <a:pt x="12097" y="275"/>
                  </a:moveTo>
                  <a:cubicBezTo>
                    <a:pt x="11832" y="96"/>
                    <a:pt x="11520" y="0"/>
                    <a:pt x="11200" y="0"/>
                  </a:cubicBezTo>
                  <a:cubicBezTo>
                    <a:pt x="10996" y="0"/>
                    <a:pt x="10795" y="39"/>
                    <a:pt x="10606" y="115"/>
                  </a:cubicBezTo>
                  <a:lnTo>
                    <a:pt x="6606" y="1715"/>
                  </a:lnTo>
                  <a:cubicBezTo>
                    <a:pt x="6530" y="1745"/>
                    <a:pt x="6469" y="1794"/>
                    <a:pt x="6400" y="1835"/>
                  </a:cubicBezTo>
                  <a:cubicBezTo>
                    <a:pt x="6331" y="1794"/>
                    <a:pt x="6270" y="1745"/>
                    <a:pt x="6194" y="1715"/>
                  </a:cubicBezTo>
                  <a:lnTo>
                    <a:pt x="2194" y="115"/>
                  </a:lnTo>
                  <a:cubicBezTo>
                    <a:pt x="2005" y="39"/>
                    <a:pt x="1804" y="0"/>
                    <a:pt x="1600" y="0"/>
                  </a:cubicBezTo>
                  <a:cubicBezTo>
                    <a:pt x="716" y="0"/>
                    <a:pt x="0" y="716"/>
                    <a:pt x="0" y="1600"/>
                  </a:cubicBezTo>
                  <a:lnTo>
                    <a:pt x="0" y="8800"/>
                  </a:lnTo>
                  <a:cubicBezTo>
                    <a:pt x="0" y="9454"/>
                    <a:pt x="398" y="10042"/>
                    <a:pt x="1006" y="10286"/>
                  </a:cubicBezTo>
                  <a:lnTo>
                    <a:pt x="5006" y="11886"/>
                  </a:lnTo>
                  <a:cubicBezTo>
                    <a:pt x="5198" y="11962"/>
                    <a:pt x="5399" y="12000"/>
                    <a:pt x="5600" y="12000"/>
                  </a:cubicBezTo>
                  <a:cubicBezTo>
                    <a:pt x="5880" y="12000"/>
                    <a:pt x="6153" y="11915"/>
                    <a:pt x="6400" y="11771"/>
                  </a:cubicBezTo>
                  <a:cubicBezTo>
                    <a:pt x="6647" y="11915"/>
                    <a:pt x="6920" y="12000"/>
                    <a:pt x="7200" y="12000"/>
                  </a:cubicBezTo>
                  <a:cubicBezTo>
                    <a:pt x="7401" y="12000"/>
                    <a:pt x="7602" y="11962"/>
                    <a:pt x="7794" y="11886"/>
                  </a:cubicBezTo>
                  <a:lnTo>
                    <a:pt x="11794" y="10286"/>
                  </a:lnTo>
                  <a:cubicBezTo>
                    <a:pt x="12402" y="10042"/>
                    <a:pt x="12800" y="9454"/>
                    <a:pt x="12800" y="8800"/>
                  </a:cubicBezTo>
                  <a:lnTo>
                    <a:pt x="12800" y="1600"/>
                  </a:lnTo>
                  <a:cubicBezTo>
                    <a:pt x="12800" y="1069"/>
                    <a:pt x="12537" y="573"/>
                    <a:pt x="12097" y="275"/>
                  </a:cubicBezTo>
                  <a:close/>
                  <a:moveTo>
                    <a:pt x="5600" y="10400"/>
                  </a:moveTo>
                  <a:lnTo>
                    <a:pt x="1600" y="8800"/>
                  </a:lnTo>
                  <a:lnTo>
                    <a:pt x="1600" y="1600"/>
                  </a:lnTo>
                  <a:lnTo>
                    <a:pt x="5600" y="3200"/>
                  </a:lnTo>
                  <a:lnTo>
                    <a:pt x="5600" y="10400"/>
                  </a:lnTo>
                  <a:close/>
                  <a:moveTo>
                    <a:pt x="11200" y="8800"/>
                  </a:moveTo>
                  <a:lnTo>
                    <a:pt x="7200" y="10400"/>
                  </a:lnTo>
                  <a:lnTo>
                    <a:pt x="7200" y="3200"/>
                  </a:lnTo>
                  <a:lnTo>
                    <a:pt x="11200" y="1600"/>
                  </a:lnTo>
                  <a:lnTo>
                    <a:pt x="11200" y="8800"/>
                  </a:lnTo>
                  <a:close/>
                  <a:moveTo>
                    <a:pt x="4800" y="3680"/>
                  </a:moveTo>
                  <a:lnTo>
                    <a:pt x="2400" y="2720"/>
                  </a:lnTo>
                  <a:lnTo>
                    <a:pt x="2400" y="3520"/>
                  </a:lnTo>
                  <a:lnTo>
                    <a:pt x="4800" y="4480"/>
                  </a:lnTo>
                  <a:lnTo>
                    <a:pt x="4800" y="3680"/>
                  </a:lnTo>
                  <a:close/>
                  <a:moveTo>
                    <a:pt x="4800" y="5280"/>
                  </a:moveTo>
                  <a:lnTo>
                    <a:pt x="2400" y="4320"/>
                  </a:lnTo>
                  <a:lnTo>
                    <a:pt x="2400" y="5120"/>
                  </a:lnTo>
                  <a:lnTo>
                    <a:pt x="4800" y="6080"/>
                  </a:lnTo>
                  <a:lnTo>
                    <a:pt x="4800" y="5280"/>
                  </a:lnTo>
                  <a:close/>
                  <a:moveTo>
                    <a:pt x="4800" y="6880"/>
                  </a:moveTo>
                  <a:lnTo>
                    <a:pt x="2400" y="5920"/>
                  </a:lnTo>
                  <a:lnTo>
                    <a:pt x="2400" y="6720"/>
                  </a:lnTo>
                  <a:lnTo>
                    <a:pt x="4800" y="7680"/>
                  </a:lnTo>
                  <a:lnTo>
                    <a:pt x="4800" y="6880"/>
                  </a:lnTo>
                  <a:close/>
                  <a:moveTo>
                    <a:pt x="4800" y="8480"/>
                  </a:moveTo>
                  <a:lnTo>
                    <a:pt x="2400" y="7520"/>
                  </a:lnTo>
                  <a:lnTo>
                    <a:pt x="2400" y="8320"/>
                  </a:lnTo>
                  <a:lnTo>
                    <a:pt x="4800" y="9280"/>
                  </a:lnTo>
                  <a:lnTo>
                    <a:pt x="4800" y="8480"/>
                  </a:lnTo>
                  <a:close/>
                  <a:moveTo>
                    <a:pt x="10400" y="7520"/>
                  </a:moveTo>
                  <a:lnTo>
                    <a:pt x="8000" y="8480"/>
                  </a:lnTo>
                  <a:lnTo>
                    <a:pt x="8000" y="9280"/>
                  </a:lnTo>
                  <a:lnTo>
                    <a:pt x="10400" y="8321"/>
                  </a:lnTo>
                  <a:lnTo>
                    <a:pt x="10400" y="7520"/>
                  </a:lnTo>
                  <a:close/>
                  <a:moveTo>
                    <a:pt x="10400" y="5920"/>
                  </a:moveTo>
                  <a:lnTo>
                    <a:pt x="8000" y="6880"/>
                  </a:lnTo>
                  <a:lnTo>
                    <a:pt x="8000" y="7680"/>
                  </a:lnTo>
                  <a:lnTo>
                    <a:pt x="10400" y="6720"/>
                  </a:lnTo>
                  <a:lnTo>
                    <a:pt x="10400" y="5920"/>
                  </a:lnTo>
                  <a:close/>
                  <a:moveTo>
                    <a:pt x="10400" y="4320"/>
                  </a:moveTo>
                  <a:lnTo>
                    <a:pt x="8000" y="5280"/>
                  </a:lnTo>
                  <a:lnTo>
                    <a:pt x="8000" y="6080"/>
                  </a:lnTo>
                  <a:lnTo>
                    <a:pt x="10400" y="5120"/>
                  </a:lnTo>
                  <a:lnTo>
                    <a:pt x="10400" y="4320"/>
                  </a:lnTo>
                  <a:close/>
                  <a:moveTo>
                    <a:pt x="10400" y="2720"/>
                  </a:moveTo>
                  <a:lnTo>
                    <a:pt x="8000" y="3680"/>
                  </a:lnTo>
                  <a:lnTo>
                    <a:pt x="8000" y="4480"/>
                  </a:lnTo>
                  <a:lnTo>
                    <a:pt x="10400" y="3520"/>
                  </a:lnTo>
                  <a:lnTo>
                    <a:pt x="10400" y="2720"/>
                  </a:lnTo>
                  <a:close/>
                </a:path>
              </a:pathLst>
            </a:custGeom>
            <a:solidFill>
              <a:srgbClr val="F7D5A7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细黑"/>
                <a:ea typeface="字魂70号-灵悦黑体"/>
                <a:cs typeface="+mn-cs"/>
                <a:sym typeface="华文细黑"/>
              </a:endParaRP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4156DE84-A4B6-CA45-C389-D15FC0C11986}"/>
                </a:ext>
              </a:extLst>
            </p:cNvPr>
            <p:cNvCxnSpPr>
              <a:cxnSpLocks/>
            </p:cNvCxnSpPr>
            <p:nvPr/>
          </p:nvCxnSpPr>
          <p:spPr>
            <a:xfrm>
              <a:off x="321626" y="1041147"/>
              <a:ext cx="2656392" cy="0"/>
            </a:xfrm>
            <a:prstGeom prst="line">
              <a:avLst/>
            </a:prstGeom>
            <a:noFill/>
            <a:ln w="38100" cap="rnd" cmpd="sng" algn="ctr">
              <a:solidFill>
                <a:srgbClr val="F7D5A7">
                  <a:lumMod val="50000"/>
                  <a:lumOff val="50000"/>
                </a:srgbClr>
              </a:solidFill>
              <a:prstDash val="solid"/>
              <a:round/>
            </a:ln>
            <a:effectLst/>
          </p:spPr>
        </p:cxn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5084B81C-1F4D-6F69-852B-AD2D5B4A656B}"/>
                </a:ext>
              </a:extLst>
            </p:cNvPr>
            <p:cNvSpPr/>
            <p:nvPr/>
          </p:nvSpPr>
          <p:spPr>
            <a:xfrm>
              <a:off x="2978018" y="971673"/>
              <a:ext cx="98830" cy="98830"/>
            </a:xfrm>
            <a:custGeom>
              <a:avLst/>
              <a:gdLst>
                <a:gd name="connsiteX0" fmla="*/ 361345 w 361344"/>
                <a:gd name="connsiteY0" fmla="*/ 180672 h 361344"/>
                <a:gd name="connsiteX1" fmla="*/ 180672 w 361344"/>
                <a:gd name="connsiteY1" fmla="*/ 361345 h 361344"/>
                <a:gd name="connsiteX2" fmla="*/ 0 w 361344"/>
                <a:gd name="connsiteY2" fmla="*/ 180672 h 361344"/>
                <a:gd name="connsiteX3" fmla="*/ 180672 w 361344"/>
                <a:gd name="connsiteY3" fmla="*/ 0 h 361344"/>
                <a:gd name="connsiteX4" fmla="*/ 361345 w 361344"/>
                <a:gd name="connsiteY4" fmla="*/ 180672 h 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344" h="361344">
                  <a:moveTo>
                    <a:pt x="361345" y="180672"/>
                  </a:moveTo>
                  <a:cubicBezTo>
                    <a:pt x="361345" y="280455"/>
                    <a:pt x="280455" y="361345"/>
                    <a:pt x="180672" y="361345"/>
                  </a:cubicBezTo>
                  <a:cubicBezTo>
                    <a:pt x="80890" y="361345"/>
                    <a:pt x="0" y="280455"/>
                    <a:pt x="0" y="180672"/>
                  </a:cubicBezTo>
                  <a:cubicBezTo>
                    <a:pt x="0" y="80890"/>
                    <a:pt x="80890" y="0"/>
                    <a:pt x="180672" y="0"/>
                  </a:cubicBezTo>
                  <a:cubicBezTo>
                    <a:pt x="280455" y="0"/>
                    <a:pt x="361345" y="80890"/>
                    <a:pt x="361345" y="180672"/>
                  </a:cubicBezTo>
                  <a:close/>
                </a:path>
              </a:pathLst>
            </a:custGeom>
            <a:solidFill>
              <a:srgbClr val="8EC0B9">
                <a:lumMod val="100000"/>
              </a:srgbClr>
            </a:solidFill>
            <a:ln w="79602" cap="rnd">
              <a:solidFill>
                <a:srgbClr val="8EC0B9">
                  <a:lumMod val="10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细黑"/>
                <a:ea typeface="字魂70号-灵悦黑体"/>
                <a:sym typeface="华文细黑"/>
              </a:endParaRPr>
            </a:p>
          </p:txBody>
        </p:sp>
      </p:grpSp>
      <p:pic>
        <p:nvPicPr>
          <p:cNvPr id="13" name="图片 12">
            <a:extLst>
              <a:ext uri="{FF2B5EF4-FFF2-40B4-BE49-F238E27FC236}">
                <a16:creationId xmlns:a16="http://schemas.microsoft.com/office/drawing/2014/main" id="{909CE5AD-C381-A9CB-75A2-6861F57FCF0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9006" y="88847"/>
            <a:ext cx="781343" cy="765888"/>
          </a:xfrm>
          <a:prstGeom prst="rect">
            <a:avLst/>
          </a:prstGeom>
        </p:spPr>
      </p:pic>
      <p:sp>
        <p:nvSpPr>
          <p:cNvPr id="16" name="ïṥlíḋe">
            <a:extLst>
              <a:ext uri="{FF2B5EF4-FFF2-40B4-BE49-F238E27FC236}">
                <a16:creationId xmlns:a16="http://schemas.microsoft.com/office/drawing/2014/main" id="{48505660-5945-EF3D-6925-FD9A00B613BE}"/>
              </a:ext>
            </a:extLst>
          </p:cNvPr>
          <p:cNvSpPr/>
          <p:nvPr userDrawn="1"/>
        </p:nvSpPr>
        <p:spPr>
          <a:xfrm>
            <a:off x="0" y="6759170"/>
            <a:ext cx="12192000" cy="98830"/>
          </a:xfrm>
          <a:prstGeom prst="rect">
            <a:avLst/>
          </a:prstGeom>
          <a:solidFill>
            <a:srgbClr val="8EC0B9">
              <a:lumMod val="100000"/>
            </a:srgbClr>
          </a:solidFill>
          <a:ln w="12700" cap="rnd" cmpd="sng" algn="ctr">
            <a:noFill/>
            <a:prstDash val="solid"/>
            <a:round/>
            <a:headEnd/>
            <a:tailEnd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25000" lnSpcReduction="20000"/>
          </a:bodyPr>
          <a:lstStyle/>
          <a:p>
            <a:pPr marL="0" marR="0" lvl="0" indent="0" algn="ctr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华文细黑"/>
              <a:ea typeface="字魂70号-灵悦黑体"/>
              <a:cs typeface="+mn-cs"/>
              <a:sym typeface="华文细黑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91935456-3E05-6C96-3905-32CDB420582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9006" y="88847"/>
            <a:ext cx="781343" cy="765888"/>
          </a:xfrm>
          <a:prstGeom prst="rect">
            <a:avLst/>
          </a:prstGeom>
        </p:spPr>
      </p:pic>
      <p:sp>
        <p:nvSpPr>
          <p:cNvPr id="4" name="ïṥlíḋe">
            <a:extLst>
              <a:ext uri="{FF2B5EF4-FFF2-40B4-BE49-F238E27FC236}">
                <a16:creationId xmlns:a16="http://schemas.microsoft.com/office/drawing/2014/main" id="{93FBCAA6-7074-6A62-23C0-93190B6BCD64}"/>
              </a:ext>
            </a:extLst>
          </p:cNvPr>
          <p:cNvSpPr/>
          <p:nvPr userDrawn="1"/>
        </p:nvSpPr>
        <p:spPr>
          <a:xfrm>
            <a:off x="0" y="6759170"/>
            <a:ext cx="12192000" cy="98830"/>
          </a:xfrm>
          <a:prstGeom prst="rect">
            <a:avLst/>
          </a:prstGeom>
          <a:solidFill>
            <a:srgbClr val="8EC0B9">
              <a:lumMod val="100000"/>
            </a:srgbClr>
          </a:solidFill>
          <a:ln w="12700" cap="rnd" cmpd="sng" algn="ctr">
            <a:noFill/>
            <a:prstDash val="solid"/>
            <a:round/>
            <a:headEnd/>
            <a:tailEnd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25000" lnSpcReduction="20000"/>
          </a:bodyPr>
          <a:lstStyle/>
          <a:p>
            <a:pPr marL="0" marR="0" lvl="0" indent="0" algn="ctr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华文细黑"/>
              <a:ea typeface="字魂70号-灵悦黑体"/>
              <a:cs typeface="+mn-cs"/>
              <a:sym typeface="华文细黑"/>
            </a:endParaRPr>
          </a:p>
        </p:txBody>
      </p:sp>
    </p:spTree>
    <p:extLst>
      <p:ext uri="{BB962C8B-B14F-4D97-AF65-F5344CB8AC3E}">
        <p14:creationId xmlns:p14="http://schemas.microsoft.com/office/powerpoint/2010/main" val="23140243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D1B8FA29-421B-48E3-826B-0164DE83392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9826"/>
            <a:ext cx="12192000" cy="6838349"/>
          </a:xfrm>
          <a:prstGeom prst="rect">
            <a:avLst/>
          </a:prstGeom>
        </p:spPr>
      </p:pic>
      <p:pic>
        <p:nvPicPr>
          <p:cNvPr id="8" name="图片 8">
            <a:extLst>
              <a:ext uri="{FF2B5EF4-FFF2-40B4-BE49-F238E27FC236}">
                <a16:creationId xmlns:a16="http://schemas.microsoft.com/office/drawing/2014/main" id="{8964BB76-2B42-4255-A4CD-6958DA659F5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1068267" y="67734"/>
            <a:ext cx="1056000" cy="1035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5E9080E1-741A-4844-9722-46B4D64AEAEB}"/>
              </a:ext>
            </a:extLst>
          </p:cNvPr>
          <p:cNvSpPr txBox="1"/>
          <p:nvPr userDrawn="1"/>
        </p:nvSpPr>
        <p:spPr>
          <a:xfrm rot="19856675">
            <a:off x="4693891" y="3083906"/>
            <a:ext cx="2581156" cy="69018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733" dirty="0">
                <a:solidFill>
                  <a:schemeClr val="bg1">
                    <a:lumMod val="85000"/>
                    <a:alpha val="3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</a:p>
        </p:txBody>
      </p:sp>
    </p:spTree>
    <p:extLst>
      <p:ext uri="{BB962C8B-B14F-4D97-AF65-F5344CB8AC3E}">
        <p14:creationId xmlns:p14="http://schemas.microsoft.com/office/powerpoint/2010/main" val="4402860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3" r:id="rId2"/>
    <p:sldLayoutId id="2147483668" r:id="rId3"/>
    <p:sldLayoutId id="2147483669" r:id="rId4"/>
  </p:sldLayoutIdLst>
  <p:transition/>
  <p:hf sldNum="0" hdr="0" ftr="0" dt="0"/>
  <p:txStyles>
    <p:titleStyle>
      <a:lvl1pPr algn="l" defTabSz="912661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912661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2pPr>
      <a:lvl3pPr algn="l" defTabSz="912661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3pPr>
      <a:lvl4pPr algn="l" defTabSz="912661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4pPr>
      <a:lvl5pPr algn="l" defTabSz="912661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5pPr>
      <a:lvl6pPr marL="457178" algn="l" defTabSz="912661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6pPr>
      <a:lvl7pPr marL="914354" algn="l" defTabSz="912661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7pPr>
      <a:lvl8pPr marL="1371532" algn="l" defTabSz="912661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8pPr>
      <a:lvl9pPr marL="1828709" algn="l" defTabSz="912661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9pPr>
    </p:titleStyle>
    <p:bodyStyle>
      <a:lvl1pPr marL="226896" indent="-226896" algn="l" defTabSz="912661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074" indent="-226896" algn="l" defTabSz="912661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1141250" indent="-226896" algn="l" defTabSz="912661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427" indent="-226896" algn="l" defTabSz="912661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5603" indent="-226896" algn="l" defTabSz="912661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12" Type="http://schemas.openxmlformats.org/officeDocument/2006/relationships/image" Target="../media/image34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8.pn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0" Type="http://schemas.openxmlformats.org/officeDocument/2006/relationships/image" Target="../media/image32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&#35270;&#39057;1.mp4" TargetMode="Externa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&#35270;&#39057;1.mp4" TargetMode="Externa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ṩļïḓè">
            <a:extLst>
              <a:ext uri="{FF2B5EF4-FFF2-40B4-BE49-F238E27FC236}">
                <a16:creationId xmlns:a16="http://schemas.microsoft.com/office/drawing/2014/main" id="{73FB27B0-CB07-582B-EC0E-799C487CB6C0}"/>
              </a:ext>
            </a:extLst>
          </p:cNvPr>
          <p:cNvSpPr txBox="1"/>
          <p:nvPr/>
        </p:nvSpPr>
        <p:spPr bwMode="auto">
          <a:xfrm>
            <a:off x="2735916" y="1488205"/>
            <a:ext cx="6720168" cy="833603"/>
          </a:xfrm>
          <a:prstGeom prst="roundRect">
            <a:avLst>
              <a:gd name="adj" fmla="val 50000"/>
            </a:avLst>
          </a:prstGeom>
          <a:solidFill>
            <a:srgbClr val="8EC0B9"/>
          </a:solidFill>
          <a:ln w="9525">
            <a:noFill/>
            <a:miter lim="800000"/>
            <a:headEnd/>
            <a:tailEnd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sym typeface="华文细黑"/>
              </a:rPr>
              <a:t>第二单元 图形的运动（二）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ea"/>
              <a:ea typeface="+mn-ea"/>
              <a:sym typeface="华文细黑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07A700E6-026E-8A2F-CC2F-A03B4936E654}"/>
              </a:ext>
            </a:extLst>
          </p:cNvPr>
          <p:cNvCxnSpPr>
            <a:cxnSpLocks/>
          </p:cNvCxnSpPr>
          <p:nvPr/>
        </p:nvCxnSpPr>
        <p:spPr>
          <a:xfrm>
            <a:off x="4280452" y="4166541"/>
            <a:ext cx="3631096" cy="0"/>
          </a:xfrm>
          <a:prstGeom prst="line">
            <a:avLst/>
          </a:prstGeom>
          <a:noFill/>
          <a:ln w="38100" cap="flat" cmpd="sng" algn="ctr">
            <a:solidFill>
              <a:srgbClr val="8EC0B9">
                <a:alpha val="65000"/>
              </a:srgbClr>
            </a:solidFill>
            <a:prstDash val="solid"/>
            <a:miter lim="800000"/>
          </a:ln>
          <a:effectLst/>
        </p:spPr>
      </p:cxnSp>
      <p:sp>
        <p:nvSpPr>
          <p:cNvPr id="9" name="矩形 259">
            <a:extLst>
              <a:ext uri="{FF2B5EF4-FFF2-40B4-BE49-F238E27FC236}">
                <a16:creationId xmlns:a16="http://schemas.microsoft.com/office/drawing/2014/main" id="{4683061D-36F8-D8A0-A7DE-041C242694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57196" y="2567066"/>
            <a:ext cx="8877608" cy="1354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8800" b="1" spc="600" dirty="0">
                <a:solidFill>
                  <a:schemeClr val="accent2"/>
                </a:solidFill>
                <a:cs typeface="+mn-ea"/>
                <a:sym typeface="华文细黑"/>
              </a:rPr>
              <a:t>轴对称（二）</a:t>
            </a:r>
            <a:endParaRPr lang="en-US" altLang="zh-CN" sz="8800" b="1" spc="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华文细黑"/>
            </a:endParaRPr>
          </a:p>
        </p:txBody>
      </p:sp>
      <p:sp>
        <p:nvSpPr>
          <p:cNvPr id="10" name="矩形 259">
            <a:extLst>
              <a:ext uri="{FF2B5EF4-FFF2-40B4-BE49-F238E27FC236}">
                <a16:creationId xmlns:a16="http://schemas.microsoft.com/office/drawing/2014/main" id="{A1325A73-2ADA-E437-8699-092972357F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4378" y="4411800"/>
            <a:ext cx="370324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285750" indent="-285750" algn="ctr" defTabSz="457200" eaLnBrk="1" fontAlgn="auto" hangingPunct="1">
              <a:spcAft>
                <a:spcPts val="0"/>
              </a:spcAft>
              <a:buFont typeface="Wingdings" pitchFamily="2" charset="2"/>
              <a:buChar char="u"/>
            </a:pPr>
            <a:r>
              <a:rPr lang="zh-CN" altLang="en-US" sz="1800" dirty="0">
                <a:solidFill>
                  <a:srgbClr val="8EC0B9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华文细黑"/>
              </a:rPr>
              <a:t>北师</a:t>
            </a:r>
            <a:r>
              <a:rPr lang="en-US" altLang="zh-CN" sz="1800" dirty="0">
                <a:solidFill>
                  <a:srgbClr val="8EC0B9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华文细黑"/>
              </a:rPr>
              <a:t>·</a:t>
            </a:r>
            <a:r>
              <a:rPr lang="zh-CN" altLang="en-US" sz="1800" dirty="0">
                <a:solidFill>
                  <a:srgbClr val="8EC0B9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华文细黑"/>
              </a:rPr>
              <a:t>三年级数学下册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图片 9">
            <a:extLst>
              <a:ext uri="{FF2B5EF4-FFF2-40B4-BE49-F238E27FC236}">
                <a16:creationId xmlns:a16="http://schemas.microsoft.com/office/drawing/2014/main" id="{8C930A27-B9A0-42CF-983F-BDE907D062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713" y="2099277"/>
            <a:ext cx="7192963" cy="353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图片 10">
            <a:extLst>
              <a:ext uri="{FF2B5EF4-FFF2-40B4-BE49-F238E27FC236}">
                <a16:creationId xmlns:a16="http://schemas.microsoft.com/office/drawing/2014/main" id="{A4143E91-3E06-48E1-9E59-EE3D2B05A71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8060" y="2500914"/>
            <a:ext cx="1079500" cy="2868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图片 11">
            <a:extLst>
              <a:ext uri="{FF2B5EF4-FFF2-40B4-BE49-F238E27FC236}">
                <a16:creationId xmlns:a16="http://schemas.microsoft.com/office/drawing/2014/main" id="{5FA749D8-2D26-4219-B8D9-64251AA590E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5626" y="2440589"/>
            <a:ext cx="1296987" cy="298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图片 12">
            <a:extLst>
              <a:ext uri="{FF2B5EF4-FFF2-40B4-BE49-F238E27FC236}">
                <a16:creationId xmlns:a16="http://schemas.microsoft.com/office/drawing/2014/main" id="{B243FE3F-7144-4FC1-8B69-6C5C43BC182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210" y="2462019"/>
            <a:ext cx="1111251" cy="294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图片 55">
            <a:extLst>
              <a:ext uri="{FF2B5EF4-FFF2-40B4-BE49-F238E27FC236}">
                <a16:creationId xmlns:a16="http://schemas.microsoft.com/office/drawing/2014/main" id="{15233DD9-727E-49FE-8E2A-447A437AF0A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6037" y="4018563"/>
            <a:ext cx="1133475" cy="124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图片 56">
            <a:extLst>
              <a:ext uri="{FF2B5EF4-FFF2-40B4-BE49-F238E27FC236}">
                <a16:creationId xmlns:a16="http://schemas.microsoft.com/office/drawing/2014/main" id="{CCF7216A-0B64-45A4-9040-04317A27D4C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3454" y="4118057"/>
            <a:ext cx="1093788" cy="1258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图片 57">
            <a:extLst>
              <a:ext uri="{FF2B5EF4-FFF2-40B4-BE49-F238E27FC236}">
                <a16:creationId xmlns:a16="http://schemas.microsoft.com/office/drawing/2014/main" id="{3CD1A828-2525-4454-A2A7-B78ABA1AFAD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9428" y="2645376"/>
            <a:ext cx="1082675" cy="1239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图片 58">
            <a:extLst>
              <a:ext uri="{FF2B5EF4-FFF2-40B4-BE49-F238E27FC236}">
                <a16:creationId xmlns:a16="http://schemas.microsoft.com/office/drawing/2014/main" id="{1F2611E3-44BA-4470-9AF2-B6AC339E9A53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4865" y="4019624"/>
            <a:ext cx="1062037" cy="123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图片 59">
            <a:extLst>
              <a:ext uri="{FF2B5EF4-FFF2-40B4-BE49-F238E27FC236}">
                <a16:creationId xmlns:a16="http://schemas.microsoft.com/office/drawing/2014/main" id="{2DB97600-6AED-48BF-BD26-539D910FAAAB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9210" y="2545364"/>
            <a:ext cx="1150939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图片 60">
            <a:extLst>
              <a:ext uri="{FF2B5EF4-FFF2-40B4-BE49-F238E27FC236}">
                <a16:creationId xmlns:a16="http://schemas.microsoft.com/office/drawing/2014/main" id="{F63633EE-9CAF-44C3-8DBD-DAC8FAEB299B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2334" y="2601201"/>
            <a:ext cx="1169988" cy="134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E09E4FFA-132B-4662-9F8F-579D6699A6B8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9902" y="4084885"/>
            <a:ext cx="1246356" cy="2305759"/>
          </a:xfrm>
          <a:prstGeom prst="rect">
            <a:avLst/>
          </a:prstGeom>
        </p:spPr>
      </p:pic>
      <p:sp>
        <p:nvSpPr>
          <p:cNvPr id="15" name="AutoShape 27">
            <a:extLst>
              <a:ext uri="{FF2B5EF4-FFF2-40B4-BE49-F238E27FC236}">
                <a16:creationId xmlns:a16="http://schemas.microsoft.com/office/drawing/2014/main" id="{6132A206-DCBF-440D-BD76-5E6DD89B7C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87241" y="2756877"/>
            <a:ext cx="3517211" cy="992251"/>
          </a:xfrm>
          <a:prstGeom prst="wedgeRoundRectCallout">
            <a:avLst>
              <a:gd name="adj1" fmla="val 32672"/>
              <a:gd name="adj2" fmla="val 77533"/>
              <a:gd name="adj3" fmla="val 16667"/>
            </a:avLst>
          </a:prstGeom>
          <a:solidFill>
            <a:srgbClr val="FBEBD8"/>
          </a:solidFill>
          <a:ln w="12700" cap="flat" cmpd="sng" algn="ctr">
            <a:solidFill>
              <a:srgbClr val="FBA123"/>
            </a:solidFill>
            <a:prstDash val="solid"/>
            <a:miter lim="800000"/>
          </a:ln>
          <a:effec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67" b="1" kern="0" dirty="0">
                <a:solidFill>
                  <a:prstClr val="black"/>
                </a:solidFill>
                <a:latin typeface="Times New Roman"/>
                <a:ea typeface="楷体" panose="02010609060101010101" pitchFamily="49" charset="-122"/>
              </a:rPr>
              <a:t>愤怒就是很生气，快乐是开心的笑。</a:t>
            </a:r>
          </a:p>
        </p:txBody>
      </p:sp>
      <p:sp>
        <p:nvSpPr>
          <p:cNvPr id="16" name="TextBox 17">
            <a:extLst>
              <a:ext uri="{FF2B5EF4-FFF2-40B4-BE49-F238E27FC236}">
                <a16:creationId xmlns:a16="http://schemas.microsoft.com/office/drawing/2014/main" id="{4A5843DE-4186-4036-B131-0B1017ED0C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07741" y="5495753"/>
            <a:ext cx="1344083" cy="604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愤怒</a:t>
            </a:r>
          </a:p>
        </p:txBody>
      </p:sp>
      <p:sp>
        <p:nvSpPr>
          <p:cNvPr id="17" name="TextBox 18">
            <a:extLst>
              <a:ext uri="{FF2B5EF4-FFF2-40B4-BE49-F238E27FC236}">
                <a16:creationId xmlns:a16="http://schemas.microsoft.com/office/drawing/2014/main" id="{FA1E02B8-1CE2-4FAB-B71C-49FF44C2F8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69456" y="5495753"/>
            <a:ext cx="1344084" cy="604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快乐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8AF93D71-9B0E-4600-8551-CCD6D3F70670}"/>
              </a:ext>
            </a:extLst>
          </p:cNvPr>
          <p:cNvSpPr/>
          <p:nvPr/>
        </p:nvSpPr>
        <p:spPr>
          <a:xfrm>
            <a:off x="3608165" y="3913810"/>
            <a:ext cx="1943235" cy="1494609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lnSpc>
                <a:spcPct val="120000"/>
              </a:lnSpc>
              <a:buFont typeface="Arial" charset="0"/>
              <a:buNone/>
              <a:defRPr/>
            </a:pPr>
            <a:endParaRPr lang="zh-CN" altLang="en-US" dirty="0">
              <a:latin typeface="楷体" panose="02010609060101010101" pitchFamily="49" charset="-122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5CDC59A0-A462-4C4E-8E9A-679EC1BF77BB}"/>
              </a:ext>
            </a:extLst>
          </p:cNvPr>
          <p:cNvSpPr/>
          <p:nvPr/>
        </p:nvSpPr>
        <p:spPr>
          <a:xfrm>
            <a:off x="5777673" y="3913810"/>
            <a:ext cx="1943235" cy="1494609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lnSpc>
                <a:spcPct val="120000"/>
              </a:lnSpc>
              <a:buFont typeface="Arial" charset="0"/>
              <a:buNone/>
              <a:defRPr/>
            </a:pPr>
            <a:endParaRPr lang="zh-CN" altLang="en-US" dirty="0">
              <a:latin typeface="楷体" panose="02010609060101010101" pitchFamily="49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2ED67E0-1251-9A7E-BD6A-760A9F179BE1}"/>
              </a:ext>
            </a:extLst>
          </p:cNvPr>
          <p:cNvSpPr txBox="1"/>
          <p:nvPr/>
        </p:nvSpPr>
        <p:spPr>
          <a:xfrm>
            <a:off x="909613" y="508725"/>
            <a:ext cx="10404272" cy="13583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</a:defRPr>
            </a:lvl1pPr>
          </a:lstStyle>
          <a:p>
            <a:pPr algn="just">
              <a:lnSpc>
                <a:spcPct val="120000"/>
              </a:lnSpc>
              <a:defRPr/>
            </a:pPr>
            <a:r>
              <a:rPr lang="zh-CN" altLang="en-US" sz="3600" b="1" dirty="0">
                <a:latin typeface="Times New Roman"/>
                <a:ea typeface="黑体" panose="02010609060101010101" pitchFamily="49" charset="-122"/>
              </a:rPr>
              <a:t>儿童画廊里画出了各表情脸谱的一半，猜一猜表示快乐和愤怒的脸谱各是哪一个。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6AD3354-D325-FBC9-83F4-3344EC2215DC}"/>
              </a:ext>
            </a:extLst>
          </p:cNvPr>
          <p:cNvSpPr txBox="1"/>
          <p:nvPr/>
        </p:nvSpPr>
        <p:spPr>
          <a:xfrm>
            <a:off x="422490" y="508725"/>
            <a:ext cx="569387" cy="7375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3600" b="1" dirty="0">
                <a:solidFill>
                  <a:srgbClr val="E7A680"/>
                </a:solidFill>
                <a:ea typeface="+mn-ea"/>
                <a:cs typeface="Arial" panose="020B0604020202020204" pitchFamily="34" charset="0"/>
              </a:rPr>
              <a:t>2.</a:t>
            </a:r>
            <a:endParaRPr lang="zh-CN" altLang="en-US" sz="3600" b="1" dirty="0">
              <a:solidFill>
                <a:srgbClr val="E7A680"/>
              </a:solidFill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DDBC142-ED5F-A390-C9EB-7AD33C526379}"/>
              </a:ext>
            </a:extLst>
          </p:cNvPr>
          <p:cNvSpPr txBox="1"/>
          <p:nvPr/>
        </p:nvSpPr>
        <p:spPr>
          <a:xfrm>
            <a:off x="8506516" y="1393371"/>
            <a:ext cx="3113983" cy="4494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en-US" altLang="zh-CN" sz="2000" dirty="0">
                <a:solidFill>
                  <a:schemeClr val="accent2"/>
                </a:solidFill>
                <a:latin typeface="+mn-lt"/>
                <a:ea typeface="+mn-ea"/>
              </a:rPr>
              <a:t>[</a:t>
            </a:r>
            <a:r>
              <a:rPr lang="zh-CN" altLang="en-US" sz="2000" dirty="0">
                <a:solidFill>
                  <a:schemeClr val="accent2"/>
                </a:solidFill>
                <a:latin typeface="+mn-lt"/>
                <a:ea typeface="+mn-ea"/>
              </a:rPr>
              <a:t>教材</a:t>
            </a:r>
            <a:r>
              <a:rPr lang="en-US" altLang="zh-CN" sz="2000" dirty="0">
                <a:solidFill>
                  <a:schemeClr val="accent2"/>
                </a:solidFill>
                <a:latin typeface="+mn-lt"/>
                <a:ea typeface="+mn-ea"/>
              </a:rPr>
              <a:t>P23 </a:t>
            </a:r>
            <a:r>
              <a:rPr lang="zh-CN" altLang="en-US" sz="2000" dirty="0">
                <a:solidFill>
                  <a:schemeClr val="accent2"/>
                </a:solidFill>
                <a:latin typeface="+mn-lt"/>
                <a:ea typeface="+mn-ea"/>
              </a:rPr>
              <a:t>练一练 第</a:t>
            </a:r>
            <a:r>
              <a:rPr lang="en-US" altLang="zh-CN" sz="2000" dirty="0">
                <a:solidFill>
                  <a:schemeClr val="accent2"/>
                </a:solidFill>
                <a:latin typeface="+mn-lt"/>
                <a:ea typeface="+mn-ea"/>
              </a:rPr>
              <a:t>2</a:t>
            </a:r>
            <a:r>
              <a:rPr lang="zh-CN" altLang="en-US" sz="2000" dirty="0">
                <a:solidFill>
                  <a:schemeClr val="accent2"/>
                </a:solidFill>
                <a:latin typeface="+mn-lt"/>
                <a:ea typeface="+mn-ea"/>
              </a:rPr>
              <a:t>题</a:t>
            </a:r>
            <a:r>
              <a:rPr lang="en-US" altLang="zh-CN" sz="2000" dirty="0">
                <a:solidFill>
                  <a:schemeClr val="accent2"/>
                </a:solidFill>
                <a:latin typeface="+mn-lt"/>
                <a:ea typeface="+mn-ea"/>
              </a:rPr>
              <a:t>]</a:t>
            </a:r>
            <a:endParaRPr lang="zh-CN" altLang="en-US" sz="2000" dirty="0">
              <a:solidFill>
                <a:schemeClr val="accent2"/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470567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/>
      <p:bldP spid="17" grpId="0"/>
      <p:bldP spid="18" grpId="0" animBg="1"/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C5489834-731E-90A4-A2B7-9BB6EE42EA19}"/>
              </a:ext>
            </a:extLst>
          </p:cNvPr>
          <p:cNvSpPr/>
          <p:nvPr/>
        </p:nvSpPr>
        <p:spPr>
          <a:xfrm>
            <a:off x="973395" y="1091379"/>
            <a:ext cx="10835148" cy="5122606"/>
          </a:xfrm>
          <a:prstGeom prst="roundRect">
            <a:avLst>
              <a:gd name="adj" fmla="val 6302"/>
            </a:avLst>
          </a:prstGeom>
          <a:solidFill>
            <a:srgbClr val="E9F5E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71CB4E5B-1ABA-5213-1C73-91CEBF34080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588" y="372494"/>
            <a:ext cx="3884748" cy="1757934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AA08471D-59C3-38AD-376A-EC15E4899BE4}"/>
              </a:ext>
            </a:extLst>
          </p:cNvPr>
          <p:cNvSpPr txBox="1"/>
          <p:nvPr/>
        </p:nvSpPr>
        <p:spPr>
          <a:xfrm>
            <a:off x="1300933" y="1527439"/>
            <a:ext cx="7664449" cy="44287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50000"/>
              </a:lnSpc>
            </a:pPr>
            <a:r>
              <a:rPr lang="zh-CN" altLang="en-US" sz="3200" b="0" i="0" u="none" strike="noStrike" baseline="0" dirty="0">
                <a:latin typeface="+mn-lt"/>
                <a:ea typeface="+mn-ea"/>
              </a:rPr>
              <a:t>        在我国新疆吐鲁番地区发现了北朝时期（公元</a:t>
            </a:r>
            <a:r>
              <a:rPr lang="en-US" altLang="zh-CN" sz="3200" b="0" i="0" u="none" strike="noStrike" baseline="0" dirty="0">
                <a:latin typeface="+mn-lt"/>
                <a:ea typeface="+mn-ea"/>
              </a:rPr>
              <a:t>439—581 </a:t>
            </a:r>
            <a:r>
              <a:rPr lang="zh-CN" altLang="en-US" sz="3200" b="0" i="0" u="none" strike="noStrike" baseline="0" dirty="0">
                <a:latin typeface="+mn-lt"/>
                <a:ea typeface="+mn-ea"/>
              </a:rPr>
              <a:t>年）的剪纸实物，距今已有约</a:t>
            </a:r>
            <a:r>
              <a:rPr lang="en-US" altLang="zh-CN" sz="3200" b="0" i="0" u="none" strike="noStrike" baseline="0" dirty="0">
                <a:latin typeface="+mn-lt"/>
                <a:ea typeface="+mn-ea"/>
              </a:rPr>
              <a:t>1500 </a:t>
            </a:r>
            <a:r>
              <a:rPr lang="zh-CN" altLang="en-US" sz="3200" b="0" i="0" u="none" strike="noStrike" baseline="0" dirty="0">
                <a:latin typeface="+mn-lt"/>
                <a:ea typeface="+mn-ea"/>
              </a:rPr>
              <a:t>年的历史。由于年代久远，有些剪纸出土时只有残缺的一小部分，考古学家根据残片的特点想象原来的图形是什么样子，再进行复原。</a:t>
            </a:r>
            <a:endParaRPr lang="zh-CN" altLang="en-US" sz="3200" dirty="0">
              <a:latin typeface="+mn-lt"/>
              <a:ea typeface="+mn-ea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B9EC7A1D-CBE9-1861-CC72-D0EF11FDA6F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E9F5ED"/>
              </a:clrFrom>
              <a:clrTo>
                <a:srgbClr val="E9F5E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768" y="1696157"/>
            <a:ext cx="2463467" cy="1446797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D42861CC-11D6-9922-0863-C3A840B5E200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E9F5ED"/>
              </a:clrFrom>
              <a:clrTo>
                <a:srgbClr val="E9F5E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3991" y="3567621"/>
            <a:ext cx="2453692" cy="1891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29882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980333" y="124885"/>
            <a:ext cx="186267" cy="592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9EEAB45-53F3-284A-3E39-A4AEB80690E4}"/>
              </a:ext>
            </a:extLst>
          </p:cNvPr>
          <p:cNvSpPr txBox="1"/>
          <p:nvPr/>
        </p:nvSpPr>
        <p:spPr>
          <a:xfrm>
            <a:off x="982493" y="233465"/>
            <a:ext cx="2295728" cy="742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</a:p>
        </p:txBody>
      </p:sp>
      <p:sp>
        <p:nvSpPr>
          <p:cNvPr id="13" name="圆角矩形 13">
            <a:extLst>
              <a:ext uri="{FF2B5EF4-FFF2-40B4-BE49-F238E27FC236}">
                <a16:creationId xmlns:a16="http://schemas.microsoft.com/office/drawing/2014/main" id="{AE7B541A-407E-41A4-B084-B0497638F9FF}"/>
              </a:ext>
            </a:extLst>
          </p:cNvPr>
          <p:cNvSpPr/>
          <p:nvPr/>
        </p:nvSpPr>
        <p:spPr>
          <a:xfrm>
            <a:off x="1159932" y="2349500"/>
            <a:ext cx="9936693" cy="2260599"/>
          </a:xfrm>
          <a:prstGeom prst="roundRect">
            <a:avLst/>
          </a:prstGeom>
          <a:noFill/>
          <a:ln w="12700">
            <a:solidFill>
              <a:srgbClr val="33A6B7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剪轴对称图形的方法：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把一张纸对折，在靠近对称轴的一侧画出图形的一半，用剪刀沿所画线条剪开，展开折纸，得到的就是轴对称图形。</a:t>
            </a:r>
          </a:p>
        </p:txBody>
      </p:sp>
      <p:sp>
        <p:nvSpPr>
          <p:cNvPr id="17" name="圆角矩形 13">
            <a:extLst>
              <a:ext uri="{FF2B5EF4-FFF2-40B4-BE49-F238E27FC236}">
                <a16:creationId xmlns:a16="http://schemas.microsoft.com/office/drawing/2014/main" id="{C648C46F-AFC2-495C-86EE-A816A594A422}"/>
              </a:ext>
            </a:extLst>
          </p:cNvPr>
          <p:cNvSpPr/>
          <p:nvPr/>
        </p:nvSpPr>
        <p:spPr>
          <a:xfrm>
            <a:off x="1159932" y="4743450"/>
            <a:ext cx="9936693" cy="1450951"/>
          </a:xfrm>
          <a:prstGeom prst="roundRect">
            <a:avLst/>
          </a:prstGeom>
          <a:noFill/>
          <a:ln w="12700">
            <a:solidFill>
              <a:srgbClr val="33A6B7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根据轴对称图形的一半及轴对称图形的特点，联系生活实际可以想象出完整的图形。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A2F479A-A46F-A43C-90D1-03717D210B1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2763" y="297042"/>
            <a:ext cx="6256424" cy="18062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5932CA9-013F-22E1-0DE2-96F20BFF8F8E}"/>
              </a:ext>
            </a:extLst>
          </p:cNvPr>
          <p:cNvSpPr txBox="1"/>
          <p:nvPr/>
        </p:nvSpPr>
        <p:spPr>
          <a:xfrm>
            <a:off x="982493" y="233465"/>
            <a:ext cx="2295728" cy="742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A9BBE69-5443-1BB6-4FD0-F205005B6AE3}"/>
              </a:ext>
            </a:extLst>
          </p:cNvPr>
          <p:cNvSpPr txBox="1"/>
          <p:nvPr/>
        </p:nvSpPr>
        <p:spPr>
          <a:xfrm>
            <a:off x="1425963" y="3021132"/>
            <a:ext cx="9340074" cy="8157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 dirty="0">
                <a:solidFill>
                  <a:srgbClr val="000000"/>
                </a:solidFill>
                <a:ea typeface="楷体" panose="02010609060101010101" pitchFamily="49" charset="-122"/>
                <a:cs typeface="Arial" panose="020B0604020202020204" pitchFamily="34" charset="0"/>
              </a:rPr>
              <a:t>见“状元成才路”系列丛书对应课时作业。</a:t>
            </a:r>
            <a:endParaRPr lang="zh-CN" altLang="en-US" sz="7200" b="1" dirty="0">
              <a:solidFill>
                <a:prstClr val="black"/>
              </a:solidFill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2">
            <a:extLst>
              <a:ext uri="{FF2B5EF4-FFF2-40B4-BE49-F238E27FC236}">
                <a16:creationId xmlns:a16="http://schemas.microsoft.com/office/drawing/2014/main" id="{33491E14-D496-41D6-9084-5FF6F0BED4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373" y="1032"/>
            <a:ext cx="12179256" cy="6855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4">
            <a:extLst>
              <a:ext uri="{FF2B5EF4-FFF2-40B4-BE49-F238E27FC236}">
                <a16:creationId xmlns:a16="http://schemas.microsoft.com/office/drawing/2014/main" id="{109CB7B0-0A22-43EC-9022-70B36581A5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1" y="0"/>
            <a:ext cx="121793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BD502E8-FDF2-D342-16BC-6E3ABF5B298B}"/>
              </a:ext>
            </a:extLst>
          </p:cNvPr>
          <p:cNvSpPr txBox="1"/>
          <p:nvPr/>
        </p:nvSpPr>
        <p:spPr>
          <a:xfrm>
            <a:off x="982493" y="233465"/>
            <a:ext cx="2295728" cy="742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复习导入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1DB5297-B9BA-4BF6-A79A-55551F05CAB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75" r="16875"/>
          <a:stretch/>
        </p:blipFill>
        <p:spPr>
          <a:xfrm>
            <a:off x="1136135" y="1689402"/>
            <a:ext cx="3199306" cy="31993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8" name="Picture 4" descr="https://gimg2.baidu.com/image_search/src=http%3A%2F%2Fspider.nosdn.127.net%2F633a70c37913f5e84c2365e9790238b9.jpeg&amp;refer=http%3A%2F%2Fspider.nosdn.127.net&amp;app=2002&amp;size=f9999,10000&amp;q=a80&amp;n=0&amp;g=0n&amp;fmt=jpeg?sec=1632274712&amp;t=c6c12863a4a54f357acc0c42644c1056">
            <a:extLst>
              <a:ext uri="{FF2B5EF4-FFF2-40B4-BE49-F238E27FC236}">
                <a16:creationId xmlns:a16="http://schemas.microsoft.com/office/drawing/2014/main" id="{C20BE045-6860-4CB5-B22B-3FA7FE77797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20" r="17220"/>
          <a:stretch/>
        </p:blipFill>
        <p:spPr bwMode="auto">
          <a:xfrm>
            <a:off x="4801142" y="1689401"/>
            <a:ext cx="3199308" cy="31993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7" name="AutoShape 27">
            <a:extLst>
              <a:ext uri="{FF2B5EF4-FFF2-40B4-BE49-F238E27FC236}">
                <a16:creationId xmlns:a16="http://schemas.microsoft.com/office/drawing/2014/main" id="{DB7B32F4-7F7A-4571-8106-8772772F26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43369" y="5263994"/>
            <a:ext cx="7271028" cy="1016088"/>
          </a:xfrm>
          <a:prstGeom prst="round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67" b="1" kern="0" dirty="0">
                <a:solidFill>
                  <a:prstClr val="black"/>
                </a:solidFill>
                <a:latin typeface="Times New Roman"/>
                <a:ea typeface="楷体" panose="02010609060101010101" pitchFamily="49" charset="-122"/>
              </a:rPr>
              <a:t>对折后两边能完全重合的图形，叫作</a:t>
            </a:r>
            <a:r>
              <a:rPr lang="zh-CN" altLang="en-US" sz="2667" b="1" kern="0" dirty="0">
                <a:solidFill>
                  <a:srgbClr val="FF0000"/>
                </a:solidFill>
                <a:latin typeface="Times New Roman"/>
                <a:ea typeface="楷体" panose="02010609060101010101" pitchFamily="49" charset="-122"/>
              </a:rPr>
              <a:t>轴对称图形</a:t>
            </a:r>
            <a:r>
              <a:rPr lang="zh-CN" altLang="en-US" sz="2667" b="1" kern="0" dirty="0">
                <a:solidFill>
                  <a:prstClr val="black"/>
                </a:solidFill>
                <a:latin typeface="Times New Roman"/>
                <a:ea typeface="楷体" panose="02010609060101010101" pitchFamily="49" charset="-122"/>
              </a:rPr>
              <a:t>，这条折痕所在的直线，就是</a:t>
            </a:r>
            <a:r>
              <a:rPr lang="zh-CN" altLang="en-US" sz="2667" b="1" kern="0" dirty="0">
                <a:solidFill>
                  <a:srgbClr val="FF0000"/>
                </a:solidFill>
                <a:latin typeface="Times New Roman"/>
                <a:ea typeface="楷体" panose="02010609060101010101" pitchFamily="49" charset="-122"/>
              </a:rPr>
              <a:t>对称轴</a:t>
            </a:r>
            <a:r>
              <a:rPr lang="zh-CN" altLang="en-US" sz="2667" b="1" kern="0" dirty="0">
                <a:solidFill>
                  <a:prstClr val="black"/>
                </a:solidFill>
                <a:latin typeface="Times New Roman"/>
                <a:ea typeface="楷体" panose="02010609060101010101" pitchFamily="49" charset="-122"/>
              </a:rPr>
              <a:t>。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48E9996E-91D8-4F24-BC84-B8E1527D048E}"/>
              </a:ext>
            </a:extLst>
          </p:cNvPr>
          <p:cNvCxnSpPr>
            <a:cxnSpLocks/>
          </p:cNvCxnSpPr>
          <p:nvPr/>
        </p:nvCxnSpPr>
        <p:spPr>
          <a:xfrm>
            <a:off x="2744623" y="1561485"/>
            <a:ext cx="0" cy="3505200"/>
          </a:xfrm>
          <a:prstGeom prst="line">
            <a:avLst/>
          </a:prstGeom>
          <a:ln w="285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0D0BB744-F572-4CE0-8ADE-1315F9FC0B60}"/>
              </a:ext>
            </a:extLst>
          </p:cNvPr>
          <p:cNvCxnSpPr>
            <a:cxnSpLocks/>
          </p:cNvCxnSpPr>
          <p:nvPr/>
        </p:nvCxnSpPr>
        <p:spPr>
          <a:xfrm>
            <a:off x="6308900" y="1561485"/>
            <a:ext cx="0" cy="3505200"/>
          </a:xfrm>
          <a:prstGeom prst="line">
            <a:avLst/>
          </a:prstGeom>
          <a:ln w="285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4" descr="斜拉桥高清图片下载_红动中国">
            <a:extLst>
              <a:ext uri="{FF2B5EF4-FFF2-40B4-BE49-F238E27FC236}">
                <a16:creationId xmlns:a16="http://schemas.microsoft.com/office/drawing/2014/main" id="{1751A19C-E862-6D3C-C63B-94F0200B958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991"/>
          <a:stretch/>
        </p:blipFill>
        <p:spPr bwMode="auto">
          <a:xfrm>
            <a:off x="8482188" y="1684093"/>
            <a:ext cx="3200400" cy="32099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E5C48C7E-0304-4A58-A50B-38849E03B6FC}"/>
              </a:ext>
            </a:extLst>
          </p:cNvPr>
          <p:cNvCxnSpPr>
            <a:cxnSpLocks/>
          </p:cNvCxnSpPr>
          <p:nvPr/>
        </p:nvCxnSpPr>
        <p:spPr>
          <a:xfrm>
            <a:off x="10082388" y="1561485"/>
            <a:ext cx="0" cy="3505200"/>
          </a:xfrm>
          <a:prstGeom prst="line">
            <a:avLst/>
          </a:prstGeom>
          <a:ln w="285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066456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4671E1B-06ED-02BE-C608-B34F46C93882}"/>
              </a:ext>
            </a:extLst>
          </p:cNvPr>
          <p:cNvSpPr txBox="1"/>
          <p:nvPr/>
        </p:nvSpPr>
        <p:spPr>
          <a:xfrm>
            <a:off x="982493" y="233465"/>
            <a:ext cx="2295728" cy="742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探索新知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20459B7-ECF0-822A-C70E-C5DFE2E6D3D6}"/>
              </a:ext>
            </a:extLst>
          </p:cNvPr>
          <p:cNvSpPr txBox="1"/>
          <p:nvPr/>
        </p:nvSpPr>
        <p:spPr>
          <a:xfrm>
            <a:off x="993812" y="1315370"/>
            <a:ext cx="988116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231F2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这是同学们美术课上的剪纸作品。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666DDBFC-B40D-5554-FA7D-786FDE92C30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4847" y="2309015"/>
            <a:ext cx="1497455" cy="1430801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5C13D5CE-CAC1-2ABC-7D6D-149B795A4D40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726" y="2224588"/>
            <a:ext cx="1706297" cy="1599655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070CB472-8DAD-842E-4B52-B1428C418928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7447" y="2217922"/>
            <a:ext cx="1497455" cy="1612985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E17B8789-1A86-3005-CF9B-85E3071FCC2C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4326" y="2380110"/>
            <a:ext cx="808714" cy="1288610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2561E2D9-3DFC-4CED-81A0-EE7210112A4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8530503" y="3834165"/>
            <a:ext cx="2500468" cy="4916108"/>
          </a:xfrm>
          <a:prstGeom prst="rect">
            <a:avLst/>
          </a:prstGeom>
        </p:spPr>
      </p:pic>
      <p:sp>
        <p:nvSpPr>
          <p:cNvPr id="18" name="AutoShape 27">
            <a:extLst>
              <a:ext uri="{FF2B5EF4-FFF2-40B4-BE49-F238E27FC236}">
                <a16:creationId xmlns:a16="http://schemas.microsoft.com/office/drawing/2014/main" id="{8EDA8EA0-BC64-4D0A-A424-AA4E2248C2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6900" y="4746625"/>
            <a:ext cx="5037221" cy="1524000"/>
          </a:xfrm>
          <a:prstGeom prst="wedgeRoundRectCallout">
            <a:avLst>
              <a:gd name="adj1" fmla="val 58303"/>
              <a:gd name="adj2" fmla="val 18482"/>
              <a:gd name="adj3" fmla="val 16667"/>
            </a:avLst>
          </a:prstGeom>
          <a:solidFill>
            <a:srgbClr val="FBEBD8"/>
          </a:solidFill>
          <a:ln w="12700" cap="flat" cmpd="sng" algn="ctr">
            <a:solidFill>
              <a:srgbClr val="FBA123"/>
            </a:solidFill>
            <a:prstDash val="solid"/>
            <a:miter lim="800000"/>
          </a:ln>
          <a:effec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kern="0" dirty="0">
                <a:solidFill>
                  <a:prstClr val="black"/>
                </a:solidFill>
                <a:latin typeface="Times New Roman"/>
                <a:ea typeface="楷体" panose="02010609060101010101" pitchFamily="49" charset="-122"/>
              </a:rPr>
              <a:t>说一说，你在剪纸时是怎样做的？为什么这样的？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文本框 44">
            <a:extLst>
              <a:ext uri="{FF2B5EF4-FFF2-40B4-BE49-F238E27FC236}">
                <a16:creationId xmlns:a16="http://schemas.microsoft.com/office/drawing/2014/main" id="{BB6378D3-C7F8-00D8-D856-F31D0D12491E}"/>
              </a:ext>
            </a:extLst>
          </p:cNvPr>
          <p:cNvSpPr txBox="1"/>
          <p:nvPr/>
        </p:nvSpPr>
        <p:spPr>
          <a:xfrm>
            <a:off x="2133511" y="4267592"/>
            <a:ext cx="7924979" cy="1646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rgbClr val="3366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1.</a:t>
            </a:r>
            <a:r>
              <a:rPr lang="zh-CN" altLang="en-US" sz="3600" b="1" dirty="0">
                <a:solidFill>
                  <a:srgbClr val="3366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 动手操作</a:t>
            </a:r>
            <a:r>
              <a:rPr lang="zh-CN" altLang="en-US" sz="3600" b="1" dirty="0">
                <a:solidFill>
                  <a:srgbClr val="3366FF"/>
                </a:solidFill>
                <a:ea typeface="黑体" panose="02010609060101010101" pitchFamily="49" charset="-122"/>
                <a:cs typeface="Arial" panose="020B0604020202020204" pitchFamily="34" charset="0"/>
              </a:rPr>
              <a:t>，</a:t>
            </a:r>
            <a:r>
              <a:rPr lang="zh-CN" altLang="en-US" sz="3600" b="1" dirty="0">
                <a:solidFill>
                  <a:srgbClr val="3366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按照步骤动手剪一剪；</a:t>
            </a:r>
            <a:endParaRPr lang="en-US" altLang="zh-CN" sz="3600" b="1" dirty="0">
              <a:solidFill>
                <a:srgbClr val="3366FF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rgbClr val="3366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2. </a:t>
            </a:r>
            <a:r>
              <a:rPr lang="zh-CN" altLang="en-US" sz="3600" b="1" dirty="0">
                <a:solidFill>
                  <a:srgbClr val="3366FF"/>
                </a:solidFill>
                <a:ea typeface="黑体" panose="02010609060101010101" pitchFamily="49" charset="-122"/>
                <a:cs typeface="Arial" panose="020B0604020202020204" pitchFamily="34" charset="0"/>
              </a:rPr>
              <a:t>动</a:t>
            </a:r>
            <a:r>
              <a:rPr lang="zh-CN" altLang="en-US" sz="3600" b="1" dirty="0">
                <a:solidFill>
                  <a:srgbClr val="3366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脑思考，互相</a:t>
            </a:r>
            <a:r>
              <a:rPr lang="zh-CN" altLang="en-US" sz="3600" b="1" dirty="0">
                <a:solidFill>
                  <a:srgbClr val="3366FF"/>
                </a:solidFill>
                <a:ea typeface="黑体" panose="02010609060101010101" pitchFamily="49" charset="-122"/>
                <a:cs typeface="Arial" panose="020B0604020202020204" pitchFamily="34" charset="0"/>
              </a:rPr>
              <a:t>说一说你的发现</a:t>
            </a:r>
            <a:r>
              <a:rPr lang="zh-CN" altLang="en-US" sz="3600" b="1" dirty="0">
                <a:solidFill>
                  <a:srgbClr val="3366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。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E6097C95-DE8E-2A2F-3053-4CD4C0109948}"/>
              </a:ext>
            </a:extLst>
          </p:cNvPr>
          <p:cNvGrpSpPr/>
          <p:nvPr/>
        </p:nvGrpSpPr>
        <p:grpSpPr>
          <a:xfrm>
            <a:off x="1057101" y="594088"/>
            <a:ext cx="10217150" cy="573405"/>
            <a:chOff x="1087" y="7328"/>
            <a:chExt cx="16090" cy="903"/>
          </a:xfrm>
        </p:grpSpPr>
        <p:sp>
          <p:nvSpPr>
            <p:cNvPr id="9" name="标题 1">
              <a:extLst>
                <a:ext uri="{FF2B5EF4-FFF2-40B4-BE49-F238E27FC236}">
                  <a16:creationId xmlns:a16="http://schemas.microsoft.com/office/drawing/2014/main" id="{9D6349FB-A692-9244-D132-BB0E252F6B8C}"/>
                </a:ext>
              </a:extLst>
            </p:cNvPr>
            <p:cNvSpPr>
              <a:spLocks noGrp="1" noChangeArrowheads="1"/>
            </p:cNvSpPr>
            <p:nvPr/>
          </p:nvSpPr>
          <p:spPr bwMode="auto">
            <a:xfrm>
              <a:off x="1889" y="7328"/>
              <a:ext cx="15288" cy="90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eaLnBrk="0" hangingPunct="0"/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做一做，你有什么发现？</a:t>
              </a:r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73AFA284-774B-1046-7DB2-2F5D2EB831FA}"/>
                </a:ext>
              </a:extLst>
            </p:cNvPr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863213FF-3814-F964-9C1A-4407F33E1503}"/>
                  </a:ext>
                </a:extLst>
              </p:cNvPr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2" name="任意多边形: 形状 18">
                <a:extLst>
                  <a:ext uri="{FF2B5EF4-FFF2-40B4-BE49-F238E27FC236}">
                    <a16:creationId xmlns:a16="http://schemas.microsoft.com/office/drawing/2014/main" id="{CF1745B8-A6E9-5073-3773-FAA4402F44A8}"/>
                  </a:ext>
                </a:extLst>
              </p:cNvPr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07D35B97-5A45-876A-2335-C2C14D068861}"/>
                  </a:ext>
                </a:extLst>
              </p:cNvPr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pic>
        <p:nvPicPr>
          <p:cNvPr id="17" name="图片 16">
            <a:hlinkClick r:id="rId2" action="ppaction://hlinkfile"/>
            <a:extLst>
              <a:ext uri="{FF2B5EF4-FFF2-40B4-BE49-F238E27FC236}">
                <a16:creationId xmlns:a16="http://schemas.microsoft.com/office/drawing/2014/main" id="{7A7EB6F6-ECB7-9419-3CB7-F11E7AAEDA1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5985" y="1462933"/>
            <a:ext cx="9160030" cy="2611335"/>
          </a:xfrm>
          <a:prstGeom prst="rect">
            <a:avLst/>
          </a:prstGeom>
        </p:spPr>
      </p:pic>
      <p:grpSp>
        <p:nvGrpSpPr>
          <p:cNvPr id="18" name="组合 17">
            <a:extLst>
              <a:ext uri="{FF2B5EF4-FFF2-40B4-BE49-F238E27FC236}">
                <a16:creationId xmlns:a16="http://schemas.microsoft.com/office/drawing/2014/main" id="{3FA31981-37CE-9879-EA75-A0199E66BD66}"/>
              </a:ext>
            </a:extLst>
          </p:cNvPr>
          <p:cNvGrpSpPr/>
          <p:nvPr/>
        </p:nvGrpSpPr>
        <p:grpSpPr bwMode="auto">
          <a:xfrm>
            <a:off x="8420351" y="463550"/>
            <a:ext cx="2425707" cy="954405"/>
            <a:chOff x="1476" y="3808"/>
            <a:chExt cx="3818" cy="1503"/>
          </a:xfrm>
        </p:grpSpPr>
        <p:sp>
          <p:nvSpPr>
            <p:cNvPr id="19" name="Freeform 10">
              <a:extLst>
                <a:ext uri="{FF2B5EF4-FFF2-40B4-BE49-F238E27FC236}">
                  <a16:creationId xmlns:a16="http://schemas.microsoft.com/office/drawing/2014/main" id="{7575B9BA-7489-D330-1DDE-281CA0F6D42C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1476" y="3873"/>
              <a:ext cx="770" cy="665"/>
            </a:xfrm>
            <a:custGeom>
              <a:avLst/>
              <a:gdLst>
                <a:gd name="T0" fmla="*/ 55 w 100"/>
                <a:gd name="T1" fmla="*/ 4 h 88"/>
                <a:gd name="T2" fmla="*/ 76 w 100"/>
                <a:gd name="T3" fmla="*/ 41 h 88"/>
                <a:gd name="T4" fmla="*/ 76 w 100"/>
                <a:gd name="T5" fmla="*/ 41 h 88"/>
                <a:gd name="T6" fmla="*/ 98 w 100"/>
                <a:gd name="T7" fmla="*/ 79 h 88"/>
                <a:gd name="T8" fmla="*/ 96 w 100"/>
                <a:gd name="T9" fmla="*/ 87 h 88"/>
                <a:gd name="T10" fmla="*/ 92 w 100"/>
                <a:gd name="T11" fmla="*/ 88 h 88"/>
                <a:gd name="T12" fmla="*/ 92 w 100"/>
                <a:gd name="T13" fmla="*/ 88 h 88"/>
                <a:gd name="T14" fmla="*/ 49 w 100"/>
                <a:gd name="T15" fmla="*/ 88 h 88"/>
                <a:gd name="T16" fmla="*/ 7 w 100"/>
                <a:gd name="T17" fmla="*/ 88 h 88"/>
                <a:gd name="T18" fmla="*/ 0 w 100"/>
                <a:gd name="T19" fmla="*/ 82 h 88"/>
                <a:gd name="T20" fmla="*/ 1 w 100"/>
                <a:gd name="T21" fmla="*/ 78 h 88"/>
                <a:gd name="T22" fmla="*/ 23 w 100"/>
                <a:gd name="T23" fmla="*/ 41 h 88"/>
                <a:gd name="T24" fmla="*/ 23 w 100"/>
                <a:gd name="T25" fmla="*/ 41 h 88"/>
                <a:gd name="T26" fmla="*/ 44 w 100"/>
                <a:gd name="T27" fmla="*/ 4 h 88"/>
                <a:gd name="T28" fmla="*/ 53 w 100"/>
                <a:gd name="T29" fmla="*/ 2 h 88"/>
                <a:gd name="T30" fmla="*/ 55 w 100"/>
                <a:gd name="T31" fmla="*/ 4 h 88"/>
                <a:gd name="T32" fmla="*/ 44 w 100"/>
                <a:gd name="T33" fmla="*/ 34 h 88"/>
                <a:gd name="T34" fmla="*/ 44 w 100"/>
                <a:gd name="T35" fmla="*/ 37 h 88"/>
                <a:gd name="T36" fmla="*/ 46 w 100"/>
                <a:gd name="T37" fmla="*/ 62 h 88"/>
                <a:gd name="T38" fmla="*/ 52 w 100"/>
                <a:gd name="T39" fmla="*/ 62 h 88"/>
                <a:gd name="T40" fmla="*/ 54 w 100"/>
                <a:gd name="T41" fmla="*/ 37 h 88"/>
                <a:gd name="T42" fmla="*/ 54 w 100"/>
                <a:gd name="T43" fmla="*/ 34 h 88"/>
                <a:gd name="T44" fmla="*/ 44 w 100"/>
                <a:gd name="T45" fmla="*/ 34 h 88"/>
                <a:gd name="T46" fmla="*/ 49 w 100"/>
                <a:gd name="T47" fmla="*/ 72 h 88"/>
                <a:gd name="T48" fmla="*/ 53 w 100"/>
                <a:gd name="T49" fmla="*/ 69 h 88"/>
                <a:gd name="T50" fmla="*/ 49 w 100"/>
                <a:gd name="T51" fmla="*/ 65 h 88"/>
                <a:gd name="T52" fmla="*/ 45 w 100"/>
                <a:gd name="T53" fmla="*/ 69 h 88"/>
                <a:gd name="T54" fmla="*/ 49 w 100"/>
                <a:gd name="T55" fmla="*/ 72 h 88"/>
                <a:gd name="T56" fmla="*/ 65 w 100"/>
                <a:gd name="T57" fmla="*/ 48 h 88"/>
                <a:gd name="T58" fmla="*/ 49 w 100"/>
                <a:gd name="T59" fmla="*/ 20 h 88"/>
                <a:gd name="T60" fmla="*/ 34 w 100"/>
                <a:gd name="T61" fmla="*/ 47 h 88"/>
                <a:gd name="T62" fmla="*/ 33 w 100"/>
                <a:gd name="T63" fmla="*/ 48 h 88"/>
                <a:gd name="T64" fmla="*/ 17 w 100"/>
                <a:gd name="T65" fmla="*/ 75 h 88"/>
                <a:gd name="T66" fmla="*/ 49 w 100"/>
                <a:gd name="T67" fmla="*/ 75 h 88"/>
                <a:gd name="T68" fmla="*/ 81 w 100"/>
                <a:gd name="T69" fmla="*/ 75 h 88"/>
                <a:gd name="T70" fmla="*/ 65 w 100"/>
                <a:gd name="T71" fmla="*/ 48 h 88"/>
                <a:gd name="T72" fmla="*/ 65 w 100"/>
                <a:gd name="T73" fmla="*/ 4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88">
                  <a:moveTo>
                    <a:pt x="55" y="4"/>
                  </a:moveTo>
                  <a:cubicBezTo>
                    <a:pt x="76" y="41"/>
                    <a:pt x="76" y="41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100" y="82"/>
                    <a:pt x="99" y="85"/>
                    <a:pt x="96" y="87"/>
                  </a:cubicBezTo>
                  <a:cubicBezTo>
                    <a:pt x="95" y="88"/>
                    <a:pt x="93" y="88"/>
                    <a:pt x="92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3" y="88"/>
                    <a:pt x="0" y="85"/>
                    <a:pt x="0" y="82"/>
                  </a:cubicBezTo>
                  <a:cubicBezTo>
                    <a:pt x="0" y="80"/>
                    <a:pt x="1" y="79"/>
                    <a:pt x="1" y="78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6" y="1"/>
                    <a:pt x="50" y="0"/>
                    <a:pt x="53" y="2"/>
                  </a:cubicBezTo>
                  <a:cubicBezTo>
                    <a:pt x="54" y="3"/>
                    <a:pt x="54" y="3"/>
                    <a:pt x="55" y="4"/>
                  </a:cubicBezTo>
                  <a:close/>
                  <a:moveTo>
                    <a:pt x="44" y="34"/>
                  </a:moveTo>
                  <a:cubicBezTo>
                    <a:pt x="44" y="37"/>
                    <a:pt x="44" y="37"/>
                    <a:pt x="44" y="37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44" y="34"/>
                    <a:pt x="44" y="34"/>
                    <a:pt x="44" y="34"/>
                  </a:cubicBezTo>
                  <a:close/>
                  <a:moveTo>
                    <a:pt x="49" y="72"/>
                  </a:moveTo>
                  <a:cubicBezTo>
                    <a:pt x="52" y="72"/>
                    <a:pt x="53" y="71"/>
                    <a:pt x="53" y="69"/>
                  </a:cubicBezTo>
                  <a:cubicBezTo>
                    <a:pt x="53" y="66"/>
                    <a:pt x="51" y="65"/>
                    <a:pt x="49" y="65"/>
                  </a:cubicBezTo>
                  <a:cubicBezTo>
                    <a:pt x="47" y="65"/>
                    <a:pt x="45" y="66"/>
                    <a:pt x="45" y="69"/>
                  </a:cubicBezTo>
                  <a:cubicBezTo>
                    <a:pt x="45" y="71"/>
                    <a:pt x="47" y="72"/>
                    <a:pt x="49" y="72"/>
                  </a:cubicBezTo>
                  <a:close/>
                  <a:moveTo>
                    <a:pt x="65" y="48"/>
                  </a:moveTo>
                  <a:cubicBezTo>
                    <a:pt x="49" y="20"/>
                    <a:pt x="49" y="20"/>
                    <a:pt x="49" y="20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8"/>
                    <a:pt x="34" y="48"/>
                    <a:pt x="33" y="48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8"/>
                    <a:pt x="65" y="48"/>
                    <a:pt x="65" y="48"/>
                  </a:cubicBezTo>
                  <a:close/>
                </a:path>
              </a:pathLst>
            </a:custGeom>
            <a:solidFill>
              <a:srgbClr val="FF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3200" b="1"/>
            </a:p>
          </p:txBody>
        </p:sp>
        <p:sp>
          <p:nvSpPr>
            <p:cNvPr id="20" name="文本框 7">
              <a:extLst>
                <a:ext uri="{FF2B5EF4-FFF2-40B4-BE49-F238E27FC236}">
                  <a16:creationId xmlns:a16="http://schemas.microsoft.com/office/drawing/2014/main" id="{09635955-EAB6-20F4-B458-807BA6C718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32" y="3808"/>
              <a:ext cx="3162" cy="15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使用剪刀时注意安全！</a:t>
              </a:r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0344AACE-39B3-4002-032A-D88C6BB6145E}"/>
              </a:ext>
            </a:extLst>
          </p:cNvPr>
          <p:cNvSpPr txBox="1"/>
          <p:nvPr/>
        </p:nvSpPr>
        <p:spPr>
          <a:xfrm>
            <a:off x="9426499" y="6162675"/>
            <a:ext cx="2765501" cy="4494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000" b="1" dirty="0">
                <a:solidFill>
                  <a:srgbClr val="8EC0B9"/>
                </a:solidFill>
                <a:latin typeface="+mn-lt"/>
                <a:ea typeface="+mn-ea"/>
              </a:rPr>
              <a:t>【</a:t>
            </a:r>
            <a:r>
              <a:rPr lang="zh-CN" altLang="en-US" sz="2000" b="1" dirty="0">
                <a:solidFill>
                  <a:srgbClr val="8EC0B9"/>
                </a:solidFill>
                <a:latin typeface="+mn-lt"/>
                <a:ea typeface="+mn-ea"/>
              </a:rPr>
              <a:t>单击图片播放视频</a:t>
            </a:r>
            <a:r>
              <a:rPr lang="en-US" altLang="zh-CN" sz="2000" b="1" dirty="0">
                <a:solidFill>
                  <a:srgbClr val="8EC0B9"/>
                </a:solidFill>
                <a:latin typeface="+mn-lt"/>
                <a:ea typeface="+mn-ea"/>
              </a:rPr>
              <a:t>】</a:t>
            </a:r>
            <a:endParaRPr lang="zh-CN" altLang="en-US" sz="2000" b="1" dirty="0">
              <a:solidFill>
                <a:srgbClr val="8EC0B9"/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02810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C1400BA-43D7-499C-EBD4-29B68EB4320A}"/>
              </a:ext>
            </a:extLst>
          </p:cNvPr>
          <p:cNvGrpSpPr/>
          <p:nvPr/>
        </p:nvGrpSpPr>
        <p:grpSpPr>
          <a:xfrm>
            <a:off x="1057101" y="594088"/>
            <a:ext cx="10217150" cy="573405"/>
            <a:chOff x="1087" y="7328"/>
            <a:chExt cx="16090" cy="903"/>
          </a:xfrm>
        </p:grpSpPr>
        <p:sp>
          <p:nvSpPr>
            <p:cNvPr id="3" name="标题 1">
              <a:extLst>
                <a:ext uri="{FF2B5EF4-FFF2-40B4-BE49-F238E27FC236}">
                  <a16:creationId xmlns:a16="http://schemas.microsoft.com/office/drawing/2014/main" id="{B09A98A5-B0EC-03E8-34F0-2AA9AE1FC865}"/>
                </a:ext>
              </a:extLst>
            </p:cNvPr>
            <p:cNvSpPr>
              <a:spLocks noGrp="1" noChangeArrowheads="1"/>
            </p:cNvSpPr>
            <p:nvPr/>
          </p:nvSpPr>
          <p:spPr bwMode="auto">
            <a:xfrm>
              <a:off x="1889" y="7328"/>
              <a:ext cx="15288" cy="90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eaLnBrk="0" hangingPunct="0"/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做一做，你有什么发现？</a:t>
              </a: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56946A60-7F8F-4C9B-A7C2-59A550543DD5}"/>
                </a:ext>
              </a:extLst>
            </p:cNvPr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9DD7D24F-1555-EEDB-5E28-FE5C5134980A}"/>
                  </a:ext>
                </a:extLst>
              </p:cNvPr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" name="任意多边形: 形状 18">
                <a:extLst>
                  <a:ext uri="{FF2B5EF4-FFF2-40B4-BE49-F238E27FC236}">
                    <a16:creationId xmlns:a16="http://schemas.microsoft.com/office/drawing/2014/main" id="{7D1FEE31-C144-0DBB-BE78-663DD538E735}"/>
                  </a:ext>
                </a:extLst>
              </p:cNvPr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C6B1645C-01C7-E2E0-635B-C035EA85297D}"/>
                  </a:ext>
                </a:extLst>
              </p:cNvPr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pic>
        <p:nvPicPr>
          <p:cNvPr id="9" name="图片 8">
            <a:hlinkClick r:id="rId2" action="ppaction://hlinkfile"/>
            <a:extLst>
              <a:ext uri="{FF2B5EF4-FFF2-40B4-BE49-F238E27FC236}">
                <a16:creationId xmlns:a16="http://schemas.microsoft.com/office/drawing/2014/main" id="{8245420C-7964-83BB-0E55-D2F2D2CF3BA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5985" y="1462933"/>
            <a:ext cx="9160030" cy="2611335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B3570A19-E0F0-4100-A6E6-5F814245B32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82753" y="3668047"/>
            <a:ext cx="1628127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AutoShape 27">
            <a:extLst>
              <a:ext uri="{FF2B5EF4-FFF2-40B4-BE49-F238E27FC236}">
                <a16:creationId xmlns:a16="http://schemas.microsoft.com/office/drawing/2014/main" id="{383344E6-DA1A-4050-BCF4-163D8E5EEF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94485" y="4121174"/>
            <a:ext cx="4344148" cy="992251"/>
          </a:xfrm>
          <a:prstGeom prst="wedgeRoundRectCallout">
            <a:avLst>
              <a:gd name="adj1" fmla="val -56129"/>
              <a:gd name="adj2" fmla="val 24556"/>
              <a:gd name="adj3" fmla="val 16667"/>
            </a:avLst>
          </a:prstGeom>
          <a:solidFill>
            <a:srgbClr val="FBEBD8"/>
          </a:solidFill>
          <a:ln w="12700" cap="flat" cmpd="sng" algn="ctr">
            <a:solidFill>
              <a:srgbClr val="FBA123"/>
            </a:solidFill>
            <a:prstDash val="solid"/>
            <a:miter lim="800000"/>
          </a:ln>
          <a:effec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67" b="1" kern="0" dirty="0">
                <a:solidFill>
                  <a:prstClr val="black"/>
                </a:solidFill>
                <a:latin typeface="Times New Roman"/>
                <a:ea typeface="楷体" panose="02010609060101010101" pitchFamily="49" charset="-122"/>
              </a:rPr>
              <a:t>我发现要得到轴对称图形，可以先把纸对折。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793407BF-F7E3-497C-8E70-C4411CC7498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261252" y="4691303"/>
            <a:ext cx="1517641" cy="2166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AutoShape 27">
            <a:extLst>
              <a:ext uri="{FF2B5EF4-FFF2-40B4-BE49-F238E27FC236}">
                <a16:creationId xmlns:a16="http://schemas.microsoft.com/office/drawing/2014/main" id="{C596C84C-7E4B-44F0-B7DD-663A7CA570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42856" y="5356486"/>
            <a:ext cx="6087165" cy="1016088"/>
          </a:xfrm>
          <a:prstGeom prst="wedgeRoundRectCallout">
            <a:avLst>
              <a:gd name="adj1" fmla="val 54662"/>
              <a:gd name="adj2" fmla="val -33356"/>
              <a:gd name="adj3" fmla="val 16667"/>
            </a:avLst>
          </a:prstGeom>
          <a:solidFill>
            <a:srgbClr val="FBEBD8"/>
          </a:solidFill>
          <a:ln w="12700" cap="flat" cmpd="sng" algn="ctr">
            <a:solidFill>
              <a:srgbClr val="FBA123"/>
            </a:solidFill>
            <a:prstDash val="solid"/>
            <a:miter lim="800000"/>
          </a:ln>
          <a:effec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67" b="1" kern="0" dirty="0">
                <a:solidFill>
                  <a:prstClr val="black"/>
                </a:solidFill>
                <a:latin typeface="Times New Roman"/>
                <a:ea typeface="楷体" panose="02010609060101010101" pitchFamily="49" charset="-122"/>
              </a:rPr>
              <a:t>我发现对折后只需要做出图形的一半，展开后另一半和这一半完全一样。</a:t>
            </a:r>
          </a:p>
        </p:txBody>
      </p:sp>
    </p:spTree>
    <p:extLst>
      <p:ext uri="{BB962C8B-B14F-4D97-AF65-F5344CB8AC3E}">
        <p14:creationId xmlns:p14="http://schemas.microsoft.com/office/powerpoint/2010/main" val="1136051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23C672D0-BBC7-47EB-8157-DEA6400819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438" y="2574212"/>
            <a:ext cx="3491625" cy="2648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>
            <a:extLst>
              <a:ext uri="{FF2B5EF4-FFF2-40B4-BE49-F238E27FC236}">
                <a16:creationId xmlns:a16="http://schemas.microsoft.com/office/drawing/2014/main" id="{873AFCE5-2217-41DB-A9B6-0C59460150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2788" y="2558468"/>
            <a:ext cx="3491625" cy="2664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id="{F0C0CCFA-97E5-493B-A1DE-5C9FC5CEBD3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34" t="2504" r="50975" b="3760"/>
          <a:stretch/>
        </p:blipFill>
        <p:spPr bwMode="auto">
          <a:xfrm flipH="1">
            <a:off x="4047250" y="2636579"/>
            <a:ext cx="956364" cy="2482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id="{2693196C-3DAC-4745-AF9B-43ACB5052AE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34" t="2504" r="50975" b="3760"/>
          <a:stretch/>
        </p:blipFill>
        <p:spPr bwMode="auto">
          <a:xfrm>
            <a:off x="3055961" y="2636579"/>
            <a:ext cx="956364" cy="2482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>
            <a:extLst>
              <a:ext uri="{FF2B5EF4-FFF2-40B4-BE49-F238E27FC236}">
                <a16:creationId xmlns:a16="http://schemas.microsoft.com/office/drawing/2014/main" id="{9B46EFE3-3DEB-4323-AA1D-1EE1E1329C0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97" t="5463" r="10676" b="4443"/>
          <a:stretch/>
        </p:blipFill>
        <p:spPr bwMode="auto">
          <a:xfrm flipH="1">
            <a:off x="7099709" y="2706154"/>
            <a:ext cx="1355725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">
            <a:extLst>
              <a:ext uri="{FF2B5EF4-FFF2-40B4-BE49-F238E27FC236}">
                <a16:creationId xmlns:a16="http://schemas.microsoft.com/office/drawing/2014/main" id="{383905F0-46DB-4A72-87A1-5686C3EF62E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97" t="5463" r="10676" b="4443"/>
          <a:stretch/>
        </p:blipFill>
        <p:spPr bwMode="auto">
          <a:xfrm>
            <a:off x="8477065" y="2706153"/>
            <a:ext cx="1355725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" name="组合 12">
            <a:extLst>
              <a:ext uri="{FF2B5EF4-FFF2-40B4-BE49-F238E27FC236}">
                <a16:creationId xmlns:a16="http://schemas.microsoft.com/office/drawing/2014/main" id="{9DE78552-06F4-DCE3-10DD-3ED493C0CDB4}"/>
              </a:ext>
            </a:extLst>
          </p:cNvPr>
          <p:cNvGrpSpPr/>
          <p:nvPr/>
        </p:nvGrpSpPr>
        <p:grpSpPr>
          <a:xfrm>
            <a:off x="1057101" y="704578"/>
            <a:ext cx="10217150" cy="1447800"/>
            <a:chOff x="1087" y="7082"/>
            <a:chExt cx="16090" cy="2280"/>
          </a:xfrm>
        </p:grpSpPr>
        <p:sp>
          <p:nvSpPr>
            <p:cNvPr id="14" name="标题 1">
              <a:extLst>
                <a:ext uri="{FF2B5EF4-FFF2-40B4-BE49-F238E27FC236}">
                  <a16:creationId xmlns:a16="http://schemas.microsoft.com/office/drawing/2014/main" id="{C46D3CA5-0989-765B-DA2C-2BC612B13ACF}"/>
                </a:ext>
              </a:extLst>
            </p:cNvPr>
            <p:cNvSpPr>
              <a:spLocks noGrp="1" noChangeArrowheads="1"/>
            </p:cNvSpPr>
            <p:nvPr/>
          </p:nvSpPr>
          <p:spPr bwMode="auto">
            <a:xfrm>
              <a:off x="1889" y="7082"/>
              <a:ext cx="15288" cy="228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t"/>
            <a:lstStyle/>
            <a:p>
              <a:pPr eaLnBrk="0" hangingPunct="0">
                <a:lnSpc>
                  <a:spcPct val="130000"/>
                </a:lnSpc>
              </a:pPr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下面都是轴对称图形的一半，想一想，整个图形是什么？利用教材附页</a:t>
              </a:r>
              <a:r>
                <a:rPr lang="en-US" altLang="zh-CN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中的图</a:t>
              </a:r>
              <a:r>
                <a:rPr lang="en-US" altLang="zh-CN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3</a:t>
              </a:r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试一试。</a:t>
              </a:r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31367144-0B33-346B-D2F3-F120CA3CB880}"/>
                </a:ext>
              </a:extLst>
            </p:cNvPr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A8DAF84A-8E93-F800-0182-063C0926DDA2}"/>
                  </a:ext>
                </a:extLst>
              </p:cNvPr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7" name="任意多边形: 形状 18">
                <a:extLst>
                  <a:ext uri="{FF2B5EF4-FFF2-40B4-BE49-F238E27FC236}">
                    <a16:creationId xmlns:a16="http://schemas.microsoft.com/office/drawing/2014/main" id="{03246206-0DCD-8AD9-2644-DAC7ADC1E8DA}"/>
                  </a:ext>
                </a:extLst>
              </p:cNvPr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BF8D634B-1390-B328-A3E2-1342B176876C}"/>
                  </a:ext>
                </a:extLst>
              </p:cNvPr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0809D7B2-6F3C-10ED-5DEA-95AD47694577}"/>
              </a:ext>
            </a:extLst>
          </p:cNvPr>
          <p:cNvSpPr txBox="1"/>
          <p:nvPr/>
        </p:nvSpPr>
        <p:spPr>
          <a:xfrm>
            <a:off x="1660524" y="5552559"/>
            <a:ext cx="824547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i="0" u="none" strike="noStrike" baseline="0" dirty="0">
                <a:solidFill>
                  <a:srgbClr val="FF0000"/>
                </a:solidFill>
                <a:latin typeface="FZYBKSJW--GB1-0"/>
              </a:rPr>
              <a:t>另一半应与之形状</a:t>
            </a:r>
            <a:r>
              <a:rPr lang="zh-CN" altLang="en-US" sz="2800" b="1" i="0" u="none" strike="noStrike" baseline="0" dirty="0">
                <a:solidFill>
                  <a:srgbClr val="FF0000"/>
                </a:solidFill>
                <a:latin typeface="FZSSK--GBK1-0"/>
              </a:rPr>
              <a:t>、</a:t>
            </a:r>
            <a:r>
              <a:rPr lang="zh-CN" altLang="en-US" sz="2800" b="1" i="0" u="none" strike="noStrike" baseline="0" dirty="0">
                <a:solidFill>
                  <a:srgbClr val="FF0000"/>
                </a:solidFill>
                <a:latin typeface="FZYBKSJW--GB1-0"/>
              </a:rPr>
              <a:t>大小相同</a:t>
            </a:r>
            <a:r>
              <a:rPr lang="zh-CN" altLang="en-US" sz="2800" b="1" i="0" u="none" strike="noStrike" baseline="0" dirty="0">
                <a:solidFill>
                  <a:srgbClr val="FF0000"/>
                </a:solidFill>
                <a:latin typeface="FZSSK--GBK1-0"/>
              </a:rPr>
              <a:t>，</a:t>
            </a:r>
            <a:r>
              <a:rPr lang="zh-CN" altLang="en-US" sz="2800" b="1" i="0" u="none" strike="noStrike" baseline="0" dirty="0">
                <a:solidFill>
                  <a:srgbClr val="FF0000"/>
                </a:solidFill>
                <a:latin typeface="FZYBKSJW--GB1-0"/>
              </a:rPr>
              <a:t>方向相反</a:t>
            </a:r>
            <a:r>
              <a:rPr lang="zh-CN" altLang="en-US" sz="2800" b="1" i="0" u="none" strike="noStrike" baseline="0" dirty="0">
                <a:solidFill>
                  <a:srgbClr val="FF0000"/>
                </a:solidFill>
                <a:latin typeface="FZSSK--GBK1-0"/>
              </a:rPr>
              <a:t>。</a:t>
            </a:r>
            <a:endParaRPr lang="zh-CN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4230830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67625897-0B35-47F0-86E3-629F06C92B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95939" y="1420119"/>
            <a:ext cx="8200122" cy="3366366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6FCDF52A-32C5-4D69-1CD8-41F9A5A9193E}"/>
              </a:ext>
            </a:extLst>
          </p:cNvPr>
          <p:cNvGrpSpPr/>
          <p:nvPr/>
        </p:nvGrpSpPr>
        <p:grpSpPr>
          <a:xfrm>
            <a:off x="1057101" y="304528"/>
            <a:ext cx="10217150" cy="1352550"/>
            <a:chOff x="1087" y="7187"/>
            <a:chExt cx="16090" cy="2130"/>
          </a:xfrm>
        </p:grpSpPr>
        <p:sp>
          <p:nvSpPr>
            <p:cNvPr id="3" name="标题 1">
              <a:extLst>
                <a:ext uri="{FF2B5EF4-FFF2-40B4-BE49-F238E27FC236}">
                  <a16:creationId xmlns:a16="http://schemas.microsoft.com/office/drawing/2014/main" id="{1D7F7F54-611A-58C4-1FA9-7CA28FAB7F79}"/>
                </a:ext>
              </a:extLst>
            </p:cNvPr>
            <p:cNvSpPr>
              <a:spLocks noGrp="1" noChangeArrowheads="1"/>
            </p:cNvSpPr>
            <p:nvPr/>
          </p:nvSpPr>
          <p:spPr bwMode="auto">
            <a:xfrm>
              <a:off x="1889" y="7187"/>
              <a:ext cx="15288" cy="21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t"/>
            <a:lstStyle/>
            <a:p>
              <a:pPr eaLnBrk="1" hangingPunct="1">
                <a:lnSpc>
                  <a:spcPct val="130000"/>
                </a:lnSpc>
              </a:pP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将一张纸对折后剪去两个圆，展开后是哪一个？想一想，做一做。</a:t>
              </a: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7D5DFBDD-A97D-47DB-221B-180D3064F157}"/>
                </a:ext>
              </a:extLst>
            </p:cNvPr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id="{523B1BC7-4B37-ED46-5071-5109C0B592CA}"/>
                  </a:ext>
                </a:extLst>
              </p:cNvPr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5" name="任意多边形: 形状 18">
                <a:extLst>
                  <a:ext uri="{FF2B5EF4-FFF2-40B4-BE49-F238E27FC236}">
                    <a16:creationId xmlns:a16="http://schemas.microsoft.com/office/drawing/2014/main" id="{75ABFCD3-29AA-6ABB-A5A1-E001E493CE60}"/>
                  </a:ext>
                </a:extLst>
              </p:cNvPr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6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2C9B9DDB-5D7F-EACD-333D-EB947F454103}"/>
                  </a:ext>
                </a:extLst>
              </p:cNvPr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id="{254C40F7-2162-EE71-D7E3-9F1D439FFFCF}"/>
              </a:ext>
            </a:extLst>
          </p:cNvPr>
          <p:cNvSpPr txBox="1"/>
          <p:nvPr/>
        </p:nvSpPr>
        <p:spPr>
          <a:xfrm>
            <a:off x="1019175" y="4736405"/>
            <a:ext cx="10153650" cy="1646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3600" b="1" dirty="0">
                <a:solidFill>
                  <a:srgbClr val="3366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1.</a:t>
            </a:r>
            <a:r>
              <a:rPr lang="en-US" altLang="zh-CN" sz="3600" b="1" dirty="0">
                <a:solidFill>
                  <a:srgbClr val="3366FF"/>
                </a:solidFill>
                <a:ea typeface="黑体" panose="02010609060101010101" pitchFamily="49" charset="-122"/>
                <a:cs typeface="Arial" panose="020B0604020202020204" pitchFamily="34" charset="0"/>
              </a:rPr>
              <a:t> </a:t>
            </a:r>
            <a:r>
              <a:rPr lang="zh-CN" altLang="en-US" sz="3600" b="1" dirty="0">
                <a:solidFill>
                  <a:srgbClr val="3366FF"/>
                </a:solidFill>
                <a:ea typeface="黑体" panose="02010609060101010101" pitchFamily="49" charset="-122"/>
                <a:cs typeface="Arial" panose="020B0604020202020204" pitchFamily="34" charset="0"/>
              </a:rPr>
              <a:t>仔细观察对称轴的位置以及圆到对称轴的距离</a:t>
            </a:r>
            <a:r>
              <a:rPr lang="zh-CN" altLang="en-US" sz="3600" b="1" dirty="0">
                <a:solidFill>
                  <a:srgbClr val="3366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；</a:t>
            </a:r>
            <a:endParaRPr lang="en-US" altLang="zh-CN" sz="3600" b="1" dirty="0">
              <a:solidFill>
                <a:srgbClr val="3366FF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600" b="1" dirty="0">
                <a:solidFill>
                  <a:srgbClr val="3366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2. </a:t>
            </a:r>
            <a:r>
              <a:rPr lang="zh-CN" altLang="en-US" sz="3600" b="1" dirty="0">
                <a:solidFill>
                  <a:srgbClr val="3366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按照情况剪一剪，验证你的猜想。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D65CF2BB-BA50-86C8-B105-9BC667B844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2675" y="4130317"/>
            <a:ext cx="76200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1C2E3E37-2924-DC20-7EEE-3309DA33E7DE}"/>
              </a:ext>
            </a:extLst>
          </p:cNvPr>
          <p:cNvCxnSpPr>
            <a:cxnSpLocks/>
          </p:cNvCxnSpPr>
          <p:nvPr/>
        </p:nvCxnSpPr>
        <p:spPr>
          <a:xfrm>
            <a:off x="7905750" y="1285875"/>
            <a:ext cx="0" cy="1657350"/>
          </a:xfrm>
          <a:prstGeom prst="line">
            <a:avLst/>
          </a:prstGeom>
          <a:ln w="28575">
            <a:solidFill>
              <a:srgbClr val="E6001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>
            <a:extLst>
              <a:ext uri="{FF2B5EF4-FFF2-40B4-BE49-F238E27FC236}">
                <a16:creationId xmlns:a16="http://schemas.microsoft.com/office/drawing/2014/main" id="{E0A958E5-4109-6E64-A477-813DFDFF0549}"/>
              </a:ext>
            </a:extLst>
          </p:cNvPr>
          <p:cNvSpPr txBox="1"/>
          <p:nvPr/>
        </p:nvSpPr>
        <p:spPr>
          <a:xfrm>
            <a:off x="7915275" y="1095375"/>
            <a:ext cx="1112805" cy="5043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E60013"/>
                </a:solidFill>
                <a:latin typeface="+mj-ea"/>
                <a:ea typeface="+mj-ea"/>
              </a:rPr>
              <a:t>对称轴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5A470D61-E73B-E549-A101-0A748FFCA1FF}"/>
              </a:ext>
            </a:extLst>
          </p:cNvPr>
          <p:cNvSpPr txBox="1"/>
          <p:nvPr/>
        </p:nvSpPr>
        <p:spPr>
          <a:xfrm>
            <a:off x="4352925" y="914400"/>
            <a:ext cx="3278462" cy="5043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E60013"/>
                </a:solidFill>
                <a:latin typeface="+mj-ea"/>
                <a:ea typeface="+mj-ea"/>
              </a:rPr>
              <a:t>上圆距离对称轴较远。</a:t>
            </a:r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A311A89C-77BC-2050-7E72-400CF5057E04}"/>
              </a:ext>
            </a:extLst>
          </p:cNvPr>
          <p:cNvSpPr/>
          <p:nvPr/>
        </p:nvSpPr>
        <p:spPr>
          <a:xfrm>
            <a:off x="7038975" y="1362075"/>
            <a:ext cx="219075" cy="295275"/>
          </a:xfrm>
          <a:custGeom>
            <a:avLst/>
            <a:gdLst>
              <a:gd name="connsiteX0" fmla="*/ 219075 w 219075"/>
              <a:gd name="connsiteY0" fmla="*/ 295275 h 295275"/>
              <a:gd name="connsiteX1" fmla="*/ 171450 w 219075"/>
              <a:gd name="connsiteY1" fmla="*/ 133350 h 295275"/>
              <a:gd name="connsiteX2" fmla="*/ 0 w 219075"/>
              <a:gd name="connsiteY2" fmla="*/ 0 h 29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9075" h="295275">
                <a:moveTo>
                  <a:pt x="219075" y="295275"/>
                </a:moveTo>
                <a:cubicBezTo>
                  <a:pt x="213518" y="238918"/>
                  <a:pt x="207962" y="182562"/>
                  <a:pt x="171450" y="133350"/>
                </a:cubicBezTo>
                <a:cubicBezTo>
                  <a:pt x="134937" y="84137"/>
                  <a:pt x="67468" y="42068"/>
                  <a:pt x="0" y="0"/>
                </a:cubicBezTo>
              </a:path>
            </a:pathLst>
          </a:custGeom>
          <a:noFill/>
          <a:ln w="19050">
            <a:solidFill>
              <a:srgbClr val="E60013"/>
            </a:solidFill>
            <a:tailEnd type="stealth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C6D446EE-FE11-EF7D-11EC-5FA4B81CA24A}"/>
              </a:ext>
            </a:extLst>
          </p:cNvPr>
          <p:cNvSpPr txBox="1"/>
          <p:nvPr/>
        </p:nvSpPr>
        <p:spPr>
          <a:xfrm>
            <a:off x="8162925" y="2457450"/>
            <a:ext cx="3278462" cy="5043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E60013"/>
                </a:solidFill>
                <a:latin typeface="+mj-ea"/>
                <a:ea typeface="+mj-ea"/>
              </a:rPr>
              <a:t>下圆距离对称轴较近。</a:t>
            </a:r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616DFEA8-D8EA-6FD8-C7B6-88009C988C03}"/>
              </a:ext>
            </a:extLst>
          </p:cNvPr>
          <p:cNvSpPr/>
          <p:nvPr/>
        </p:nvSpPr>
        <p:spPr>
          <a:xfrm rot="9063621">
            <a:off x="7867650" y="2552700"/>
            <a:ext cx="219075" cy="295275"/>
          </a:xfrm>
          <a:custGeom>
            <a:avLst/>
            <a:gdLst>
              <a:gd name="connsiteX0" fmla="*/ 219075 w 219075"/>
              <a:gd name="connsiteY0" fmla="*/ 295275 h 295275"/>
              <a:gd name="connsiteX1" fmla="*/ 171450 w 219075"/>
              <a:gd name="connsiteY1" fmla="*/ 133350 h 295275"/>
              <a:gd name="connsiteX2" fmla="*/ 0 w 219075"/>
              <a:gd name="connsiteY2" fmla="*/ 0 h 29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9075" h="295275">
                <a:moveTo>
                  <a:pt x="219075" y="295275"/>
                </a:moveTo>
                <a:cubicBezTo>
                  <a:pt x="213518" y="238918"/>
                  <a:pt x="207962" y="182562"/>
                  <a:pt x="171450" y="133350"/>
                </a:cubicBezTo>
                <a:cubicBezTo>
                  <a:pt x="134937" y="84137"/>
                  <a:pt x="67468" y="42068"/>
                  <a:pt x="0" y="0"/>
                </a:cubicBezTo>
              </a:path>
            </a:pathLst>
          </a:custGeom>
          <a:noFill/>
          <a:ln w="19050">
            <a:solidFill>
              <a:srgbClr val="E60013"/>
            </a:solidFill>
            <a:tailEnd type="stealth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FC9BCF67-08DE-847E-C66C-047261D0BDEC}"/>
              </a:ext>
            </a:extLst>
          </p:cNvPr>
          <p:cNvCxnSpPr>
            <a:cxnSpLocks/>
          </p:cNvCxnSpPr>
          <p:nvPr/>
        </p:nvCxnSpPr>
        <p:spPr>
          <a:xfrm>
            <a:off x="4829175" y="4416425"/>
            <a:ext cx="368300" cy="368300"/>
          </a:xfrm>
          <a:prstGeom prst="line">
            <a:avLst/>
          </a:prstGeom>
          <a:ln w="28575">
            <a:solidFill>
              <a:srgbClr val="E6001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81267ABA-0FDD-9006-B69C-F5FDEC6D7E31}"/>
              </a:ext>
            </a:extLst>
          </p:cNvPr>
          <p:cNvCxnSpPr>
            <a:cxnSpLocks/>
          </p:cNvCxnSpPr>
          <p:nvPr/>
        </p:nvCxnSpPr>
        <p:spPr>
          <a:xfrm>
            <a:off x="9191625" y="4416425"/>
            <a:ext cx="368300" cy="368300"/>
          </a:xfrm>
          <a:prstGeom prst="line">
            <a:avLst/>
          </a:prstGeom>
          <a:ln w="28575">
            <a:solidFill>
              <a:srgbClr val="E6001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4676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 animBg="1"/>
      <p:bldP spid="24" grpId="0"/>
      <p:bldP spid="2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24F5A08-D053-101D-BAC9-055ACEB6F2F9}"/>
              </a:ext>
            </a:extLst>
          </p:cNvPr>
          <p:cNvGrpSpPr/>
          <p:nvPr/>
        </p:nvGrpSpPr>
        <p:grpSpPr>
          <a:xfrm>
            <a:off x="1057101" y="720453"/>
            <a:ext cx="10217150" cy="2047875"/>
            <a:chOff x="1087" y="7187"/>
            <a:chExt cx="16090" cy="3225"/>
          </a:xfrm>
        </p:grpSpPr>
        <p:sp>
          <p:nvSpPr>
            <p:cNvPr id="3" name="标题 1">
              <a:extLst>
                <a:ext uri="{FF2B5EF4-FFF2-40B4-BE49-F238E27FC236}">
                  <a16:creationId xmlns:a16="http://schemas.microsoft.com/office/drawing/2014/main" id="{5958DDFA-C491-211C-1674-5B9D9D41FDF7}"/>
                </a:ext>
              </a:extLst>
            </p:cNvPr>
            <p:cNvSpPr>
              <a:spLocks noGrp="1" noChangeArrowheads="1"/>
            </p:cNvSpPr>
            <p:nvPr/>
          </p:nvSpPr>
          <p:spPr bwMode="auto">
            <a:xfrm>
              <a:off x="1889" y="7187"/>
              <a:ext cx="15288" cy="32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t"/>
            <a:lstStyle/>
            <a:p>
              <a:pPr eaLnBrk="1" hangingPunct="1">
                <a:lnSpc>
                  <a:spcPct val="130000"/>
                </a:lnSpc>
              </a:pP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将一张纸的右下角如下图折一下，想象折完后的样子。在你认为正确的图案旁画“√”，再找一张纸折一折，验证一下。</a:t>
              </a: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5F663055-46AE-9A69-B637-918D70A54896}"/>
                </a:ext>
              </a:extLst>
            </p:cNvPr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5" name="椭圆 4">
                <a:extLst>
                  <a:ext uri="{FF2B5EF4-FFF2-40B4-BE49-F238E27FC236}">
                    <a16:creationId xmlns:a16="http://schemas.microsoft.com/office/drawing/2014/main" id="{A7E1ACA0-06A0-BF27-146C-03A201C01D60}"/>
                  </a:ext>
                </a:extLst>
              </p:cNvPr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6" name="任意多边形: 形状 18">
                <a:extLst>
                  <a:ext uri="{FF2B5EF4-FFF2-40B4-BE49-F238E27FC236}">
                    <a16:creationId xmlns:a16="http://schemas.microsoft.com/office/drawing/2014/main" id="{34366D4B-91BB-ED66-F31C-061FECD1DAD5}"/>
                  </a:ext>
                </a:extLst>
              </p:cNvPr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6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CCE13C9D-2E83-3CDC-8AC9-4F6683FB3125}"/>
                  </a:ext>
                </a:extLst>
              </p:cNvPr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pic>
        <p:nvPicPr>
          <p:cNvPr id="9" name="图片 8">
            <a:extLst>
              <a:ext uri="{FF2B5EF4-FFF2-40B4-BE49-F238E27FC236}">
                <a16:creationId xmlns:a16="http://schemas.microsoft.com/office/drawing/2014/main" id="{A84BC224-2AB1-9327-64D1-B2C2D2512B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6010" y="3193504"/>
            <a:ext cx="9160030" cy="2389845"/>
          </a:xfrm>
          <a:prstGeom prst="rect">
            <a:avLst/>
          </a:prstGeom>
        </p:spPr>
      </p:pic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9466C748-AB8D-6725-2A83-452698EFE64B}"/>
              </a:ext>
            </a:extLst>
          </p:cNvPr>
          <p:cNvCxnSpPr>
            <a:cxnSpLocks/>
          </p:cNvCxnSpPr>
          <p:nvPr/>
        </p:nvCxnSpPr>
        <p:spPr>
          <a:xfrm flipH="1">
            <a:off x="2090738" y="4783715"/>
            <a:ext cx="1257300" cy="702468"/>
          </a:xfrm>
          <a:prstGeom prst="line">
            <a:avLst/>
          </a:prstGeom>
          <a:ln w="28575">
            <a:solidFill>
              <a:srgbClr val="E6001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extLst>
              <a:ext uri="{FF2B5EF4-FFF2-40B4-BE49-F238E27FC236}">
                <a16:creationId xmlns:a16="http://schemas.microsoft.com/office/drawing/2014/main" id="{A41A37AF-7D65-48D9-3FFF-030D60C8D233}"/>
              </a:ext>
            </a:extLst>
          </p:cNvPr>
          <p:cNvSpPr txBox="1"/>
          <p:nvPr/>
        </p:nvSpPr>
        <p:spPr>
          <a:xfrm>
            <a:off x="3050020" y="4914900"/>
            <a:ext cx="1112805" cy="5043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E60013"/>
                </a:solidFill>
                <a:latin typeface="+mj-ea"/>
                <a:ea typeface="+mj-ea"/>
              </a:rPr>
              <a:t>对称轴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99C86FDE-7704-797D-61BD-22D81E5EF2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04112" y="4568106"/>
            <a:ext cx="692727" cy="627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9048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>
            <a:extLst>
              <a:ext uri="{FF2B5EF4-FFF2-40B4-BE49-F238E27FC236}">
                <a16:creationId xmlns:a16="http://schemas.microsoft.com/office/drawing/2014/main" id="{35D828CF-1E37-43B0-C712-DBA1300E9DE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84" y="2738191"/>
            <a:ext cx="10076033" cy="1915017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3F7D362E-3365-41CF-55AC-B6C323E14925}"/>
              </a:ext>
            </a:extLst>
          </p:cNvPr>
          <p:cNvSpPr txBox="1"/>
          <p:nvPr/>
        </p:nvSpPr>
        <p:spPr>
          <a:xfrm>
            <a:off x="924128" y="1179710"/>
            <a:ext cx="10404272" cy="14552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sz="3600" b="1" dirty="0">
                <a:latin typeface="Times New Roman"/>
                <a:ea typeface="黑体" panose="02010609060101010101" pitchFamily="49" charset="-122"/>
              </a:rPr>
              <a:t>淘气在对折好的纸上剪了两个洞，打开后会是哪一个？想一想，做一做</a:t>
            </a:r>
            <a:r>
              <a:rPr lang="zh-CN" altLang="en-US" dirty="0">
                <a:latin typeface="Times New Roman"/>
                <a:ea typeface="黑体" panose="02010609060101010101" pitchFamily="49" charset="-122"/>
              </a:rPr>
              <a:t>，在正确的图案旁</a:t>
            </a:r>
            <a:r>
              <a:rPr lang="zh-CN" altLang="en-US" sz="3600" b="1" dirty="0">
                <a:latin typeface="Times New Roman"/>
                <a:ea typeface="黑体" panose="02010609060101010101" pitchFamily="49" charset="-122"/>
              </a:rPr>
              <a:t>画“√”。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435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980333" y="124885"/>
            <a:ext cx="186267" cy="592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9B8C2E2-2ADB-FF74-0A43-1CB1CE5D8947}"/>
              </a:ext>
            </a:extLst>
          </p:cNvPr>
          <p:cNvSpPr txBox="1"/>
          <p:nvPr/>
        </p:nvSpPr>
        <p:spPr>
          <a:xfrm>
            <a:off x="982493" y="233465"/>
            <a:ext cx="2295728" cy="742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达标检测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C8ED0DC-B137-5D66-632B-E947250594A5}"/>
              </a:ext>
            </a:extLst>
          </p:cNvPr>
          <p:cNvSpPr txBox="1"/>
          <p:nvPr/>
        </p:nvSpPr>
        <p:spPr>
          <a:xfrm>
            <a:off x="437005" y="1179710"/>
            <a:ext cx="569387" cy="7375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3600" b="1" dirty="0">
                <a:solidFill>
                  <a:srgbClr val="E7A680"/>
                </a:solidFill>
                <a:ea typeface="+mn-ea"/>
                <a:cs typeface="Arial" panose="020B0604020202020204" pitchFamily="34" charset="0"/>
              </a:rPr>
              <a:t>1.</a:t>
            </a:r>
            <a:endParaRPr lang="zh-CN" altLang="en-US" sz="3600" b="1" dirty="0">
              <a:solidFill>
                <a:srgbClr val="E7A680"/>
              </a:solidFill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5C72ABB-AB8D-3694-BCFE-13D7082C0F3A}"/>
              </a:ext>
            </a:extLst>
          </p:cNvPr>
          <p:cNvSpPr txBox="1"/>
          <p:nvPr/>
        </p:nvSpPr>
        <p:spPr>
          <a:xfrm>
            <a:off x="7998517" y="670985"/>
            <a:ext cx="3113983" cy="4494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en-US" altLang="zh-CN" sz="2000" dirty="0">
                <a:solidFill>
                  <a:schemeClr val="accent2"/>
                </a:solidFill>
                <a:latin typeface="+mn-lt"/>
                <a:ea typeface="+mn-ea"/>
              </a:rPr>
              <a:t>[</a:t>
            </a:r>
            <a:r>
              <a:rPr lang="zh-CN" altLang="en-US" sz="2000" dirty="0">
                <a:solidFill>
                  <a:schemeClr val="accent2"/>
                </a:solidFill>
                <a:latin typeface="+mn-lt"/>
                <a:ea typeface="+mn-ea"/>
              </a:rPr>
              <a:t>教材</a:t>
            </a:r>
            <a:r>
              <a:rPr lang="en-US" altLang="zh-CN" sz="2000" dirty="0">
                <a:solidFill>
                  <a:schemeClr val="accent2"/>
                </a:solidFill>
                <a:latin typeface="+mn-lt"/>
                <a:ea typeface="+mn-ea"/>
              </a:rPr>
              <a:t>P23 </a:t>
            </a:r>
            <a:r>
              <a:rPr lang="zh-CN" altLang="en-US" sz="2000" dirty="0">
                <a:solidFill>
                  <a:schemeClr val="accent2"/>
                </a:solidFill>
                <a:latin typeface="+mn-lt"/>
                <a:ea typeface="+mn-ea"/>
              </a:rPr>
              <a:t>练一练 第</a:t>
            </a:r>
            <a:r>
              <a:rPr lang="en-US" altLang="zh-CN" sz="2000" dirty="0">
                <a:solidFill>
                  <a:schemeClr val="accent2"/>
                </a:solidFill>
                <a:latin typeface="+mn-lt"/>
                <a:ea typeface="+mn-ea"/>
              </a:rPr>
              <a:t>1</a:t>
            </a:r>
            <a:r>
              <a:rPr lang="zh-CN" altLang="en-US" sz="2000" dirty="0">
                <a:solidFill>
                  <a:schemeClr val="accent2"/>
                </a:solidFill>
                <a:latin typeface="+mn-lt"/>
                <a:ea typeface="+mn-ea"/>
              </a:rPr>
              <a:t>题</a:t>
            </a:r>
            <a:r>
              <a:rPr lang="en-US" altLang="zh-CN" sz="2000" dirty="0">
                <a:solidFill>
                  <a:schemeClr val="accent2"/>
                </a:solidFill>
                <a:latin typeface="+mn-lt"/>
                <a:ea typeface="+mn-ea"/>
              </a:rPr>
              <a:t>]</a:t>
            </a:r>
            <a:endParaRPr lang="zh-CN" altLang="en-US" sz="2000" dirty="0">
              <a:solidFill>
                <a:schemeClr val="accent2"/>
              </a:solidFill>
              <a:latin typeface="+mn-lt"/>
              <a:ea typeface="+mn-ea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64CA3173-6F04-41CF-81AB-B9260D30504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375" y="4850514"/>
            <a:ext cx="1156763" cy="2639159"/>
          </a:xfrm>
          <a:prstGeom prst="rect">
            <a:avLst/>
          </a:prstGeom>
        </p:spPr>
      </p:pic>
      <p:sp>
        <p:nvSpPr>
          <p:cNvPr id="13" name="AutoShape 27">
            <a:extLst>
              <a:ext uri="{FF2B5EF4-FFF2-40B4-BE49-F238E27FC236}">
                <a16:creationId xmlns:a16="http://schemas.microsoft.com/office/drawing/2014/main" id="{53954589-EBAA-44DB-A3D6-57FFC79E4C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04119" y="4965700"/>
            <a:ext cx="7632081" cy="1204392"/>
          </a:xfrm>
          <a:prstGeom prst="wedgeRoundRectCallout">
            <a:avLst>
              <a:gd name="adj1" fmla="val -54350"/>
              <a:gd name="adj2" fmla="val 33233"/>
              <a:gd name="adj3" fmla="val 16667"/>
            </a:avLst>
          </a:prstGeom>
          <a:solidFill>
            <a:srgbClr val="FBEBD8"/>
          </a:solidFill>
          <a:ln>
            <a:solidFill>
              <a:srgbClr val="FBA1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buFont typeface="Arial" panose="020B0604020202020204" pitchFamily="34" charset="0"/>
            </a:pPr>
            <a:r>
              <a:rPr lang="zh-CN" altLang="en-US" sz="2800" b="1" dirty="0">
                <a:solidFill>
                  <a:srgbClr val="E6001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剪去的上面那个是平行四边形，下面是长方形，再根据所剪图形在对称轴上的大小判断。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AFA8E29-7D31-41A2-AA26-DFFBE9A602A3}"/>
              </a:ext>
            </a:extLst>
          </p:cNvPr>
          <p:cNvSpPr txBox="1"/>
          <p:nvPr/>
        </p:nvSpPr>
        <p:spPr>
          <a:xfrm>
            <a:off x="10251850" y="3851413"/>
            <a:ext cx="6007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√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ADDREMOVEWATERMARK" val="vQPnBbQyLF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ADDREMOVEWATERMARK" val="vQPnBbQyLF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11.25 微课">
      <a:majorFont>
        <a:latin typeface="Times New Roman"/>
        <a:ea typeface="楷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 eaLnBrk="1" hangingPunct="1">
          <a:lnSpc>
            <a:spcPct val="130000"/>
          </a:lnSpc>
          <a:defRPr sz="3200" b="1" dirty="0">
            <a:latin typeface="+mn-lt"/>
            <a:ea typeface="+mn-ea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3855</TotalTime>
  <Words>548</Words>
  <Application>Microsoft Office PowerPoint</Application>
  <PresentationFormat>宽屏</PresentationFormat>
  <Paragraphs>47</Paragraphs>
  <Slides>15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FZSSK--GBK1-0</vt:lpstr>
      <vt:lpstr>FZYBKSJW--GB1-0</vt:lpstr>
      <vt:lpstr>等线</vt:lpstr>
      <vt:lpstr>黑体</vt:lpstr>
      <vt:lpstr>华文细黑</vt:lpstr>
      <vt:lpstr>楷体</vt:lpstr>
      <vt:lpstr>宋体</vt:lpstr>
      <vt:lpstr>微软雅黑</vt:lpstr>
      <vt:lpstr>Arial</vt:lpstr>
      <vt:lpstr>Times New Roman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lastModifiedBy>Admin</cp:lastModifiedBy>
  <cp:revision>723</cp:revision>
  <dcterms:created xsi:type="dcterms:W3CDTF">2016-01-14T07:05:12Z</dcterms:created>
  <dcterms:modified xsi:type="dcterms:W3CDTF">2025-11-15T08:52:22Z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</Properties>
</file>